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57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99" autoAdjust="0"/>
    <p:restoredTop sz="94660"/>
  </p:normalViewPr>
  <p:slideViewPr>
    <p:cSldViewPr snapToGrid="0">
      <p:cViewPr>
        <p:scale>
          <a:sx n="100" d="100"/>
          <a:sy n="100" d="100"/>
        </p:scale>
        <p:origin x="32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6B62-49CF-99C5-76C43905798F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6B62-49CF-99C5-76C43905798F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0.5</c:v>
                </c:pt>
                <c:pt idx="1">
                  <c:v>9.5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B62-49CF-99C5-76C43905798F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EEA-4E2E-9E40-D9E01AF826B3}"/>
              </c:ext>
            </c:extLst>
          </c:dPt>
          <c:dPt>
            <c:idx val="1"/>
            <c:bubble3D val="0"/>
            <c:spPr>
              <a:solidFill>
                <a:srgbClr val="FFC000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EEA-4E2E-9E40-D9E01AF826B3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2.4</c:v>
                </c:pt>
                <c:pt idx="1">
                  <c:v>7.6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EEA-4E2E-9E40-D9E01AF826B3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358-4666-8ABE-85623CF73D87}"/>
              </c:ext>
            </c:extLst>
          </c:dPt>
          <c:dPt>
            <c:idx val="1"/>
            <c:bubble3D val="0"/>
            <c:spPr>
              <a:solidFill>
                <a:srgbClr val="FFC000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358-4666-8ABE-85623CF73D87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3.2</c:v>
                </c:pt>
                <c:pt idx="1">
                  <c:v>6.8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358-4666-8ABE-85623CF73D87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916-422A-B376-AB83998C051F}"/>
              </c:ext>
            </c:extLst>
          </c:dPt>
          <c:dPt>
            <c:idx val="1"/>
            <c:bubble3D val="0"/>
            <c:spPr>
              <a:solidFill>
                <a:srgbClr val="FFC000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916-422A-B376-AB83998C051F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1.9000000000000004</c:v>
                </c:pt>
                <c:pt idx="1">
                  <c:v>8.1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916-422A-B376-AB83998C051F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604A-4188-BA14-C436B92572E3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604A-4188-BA14-C436B92572E3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0.2</c:v>
                </c:pt>
                <c:pt idx="1">
                  <c:v>9.8000000000000007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04A-4188-BA14-C436B92572E3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EE11-49C2-BC03-BF9FE83D760E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E11-49C2-BC03-BF9FE83D760E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0.30000000000000071</c:v>
                </c:pt>
                <c:pt idx="1">
                  <c:v>9.6999999999999993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E11-49C2-BC03-BF9FE83D760E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CD3-41EB-9652-641580967C2A}"/>
              </c:ext>
            </c:extLst>
          </c:dPt>
          <c:dPt>
            <c:idx val="1"/>
            <c:bubble3D val="0"/>
            <c:spPr>
              <a:solidFill>
                <a:srgbClr val="4472C4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CD3-41EB-9652-641580967C2A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1.1000000000000001</c:v>
                </c:pt>
                <c:pt idx="1">
                  <c:v>8.9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D3-41EB-9652-641580967C2A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3AC-4996-918D-D0C51E7EE98B}"/>
              </c:ext>
            </c:extLst>
          </c:dPt>
          <c:dPt>
            <c:idx val="1"/>
            <c:bubble3D val="0"/>
            <c:spPr>
              <a:solidFill>
                <a:srgbClr val="4472C4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3AC-4996-918D-D0C51E7EE98B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0.90000000000000036</c:v>
                </c:pt>
                <c:pt idx="1">
                  <c:v>9.1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3AC-4996-918D-D0C51E7EE98B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A6B-438E-8A78-F0E8B26859E4}"/>
              </c:ext>
            </c:extLst>
          </c:dPt>
          <c:dPt>
            <c:idx val="1"/>
            <c:bubble3D val="0"/>
            <c:spPr>
              <a:solidFill>
                <a:srgbClr val="4472C4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A6B-438E-8A78-F0E8B26859E4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1.5</c:v>
                </c:pt>
                <c:pt idx="1">
                  <c:v>8.5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A6B-438E-8A78-F0E8B26859E4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461B-451D-8FEC-02B9BA7E8107}"/>
              </c:ext>
            </c:extLst>
          </c:dPt>
          <c:dPt>
            <c:idx val="1"/>
            <c:bubble3D val="0"/>
            <c:spPr>
              <a:solidFill>
                <a:srgbClr val="ED7D31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461B-451D-8FEC-02B9BA7E8107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2.6</c:v>
                </c:pt>
                <c:pt idx="1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61B-451D-8FEC-02B9BA7E8107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772-4F33-A3F3-90B9F3D41365}"/>
              </c:ext>
            </c:extLst>
          </c:dPt>
          <c:dPt>
            <c:idx val="1"/>
            <c:bubble3D val="0"/>
            <c:spPr>
              <a:solidFill>
                <a:srgbClr val="ED7D31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772-4F33-A3F3-90B9F3D41365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1.4000000000000004</c:v>
                </c:pt>
                <c:pt idx="1">
                  <c:v>8.6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772-4F33-A3F3-90B9F3D41365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142868429238971"/>
          <c:y val="6.4706911123340247E-2"/>
          <c:w val="0.79016913078526418"/>
          <c:h val="0.795822282501348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 you willing to use the following device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dir="5400000" sx="1000" sy="1000" algn="ctr" rotWithShape="0">
                <a:srgbClr val="000000">
                  <a:alpha val="0"/>
                </a:srgbClr>
              </a:outerShdw>
            </a:effectLst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77A-42AF-8F03-9B671770BF6A}"/>
              </c:ext>
            </c:extLst>
          </c:dPt>
          <c:dPt>
            <c:idx val="1"/>
            <c:bubble3D val="0"/>
            <c:spPr>
              <a:solidFill>
                <a:srgbClr val="ED7D31">
                  <a:lumMod val="60000"/>
                  <a:lumOff val="40000"/>
                </a:srgbClr>
              </a:solidFill>
              <a:ln w="19050">
                <a:noFill/>
              </a:ln>
              <a:effectLst>
                <a:outerShdw dir="5400000" sx="1000" sy="1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77A-42AF-8F03-9B671770BF6A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Not Comfortable</c:v>
                </c:pt>
                <c:pt idx="1">
                  <c:v>Neutral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1.3000000000000007</c:v>
                </c:pt>
                <c:pt idx="1">
                  <c:v>8.6999999999999993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77A-42AF-8F03-9B671770BF6A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996B5A-E013-4CD7-99F9-6B4C37B681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22122FA-B0D4-44AA-B091-0DBFC548C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098693-1655-4613-8139-931BCAB91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F99DC6-F999-448A-95BF-9D4CFCE67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CDF4E5-1748-44F6-AFC1-69F92FEB5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275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40CE9F-E65C-4E00-A83B-4634ACC5D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ECF383A-D8EB-4E78-A27F-4E8F3D74C9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BDFDBD-B22D-485A-89A4-0CC002378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00233D-79BD-4BE5-B8E4-CB8BAD11D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C00576-85FF-4CE5-B225-CFFAD082A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87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E27EB5E-CBAE-442F-852A-04C221FC24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F27542-6475-49A8-A05A-E18F3238E8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74DF6C-A8E4-4AA4-AE2B-ADDFFEFC8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3D6F81-D66B-4FA0-B487-E2A3DB38B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E1C03F-B334-42EC-ADD9-033B667AB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567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384A48-2624-47BD-BDFD-E50006CD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30D442-E05B-4E8C-8639-28F6BD6B7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40F94E-4144-4CC9-82DA-A71077B2A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15A10C-E9F5-4F81-8338-4D31830C4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E078A3-97A5-4472-B4E5-1FC32574C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849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CA7F91-0363-4069-B615-FCE94195C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914FA0-32B5-401D-844A-E3DD3436B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B49246-92C2-4556-AFF0-474293541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80DE5B-3C0A-4301-BEB3-230F73253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03260D-29C0-4AA0-9C03-AA6D0F425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374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95F9AC-71A5-4318-87E0-8D990D142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F43CA0-78A3-47C2-9DFF-65EE7340D6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A604B13-3E89-406B-AE30-50D3CF8203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1DFDFC-9638-4E79-82EF-855C213E1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BA3033-CF70-4DFE-BA38-EDCDD6CC4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793318-0DFE-4B58-A9BD-8A9D5BE12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17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3AFD08-D72A-4205-B2E8-EB680B3A5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FC3B27-FD39-473F-BBA3-2274D0697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27F2F2-C400-4F73-9A75-F6445DE7D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F80609F-5D0B-4C7E-902B-4BED03D1DA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0F7327F-4099-4D2D-B2AD-AA9673521A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1D1E5AF-73EC-4229-B799-901CE7F99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28E68A9-27D0-423A-B4BE-DBA263F57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327C162-467F-482C-89ED-5FE875A04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032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9819D4-B74E-4512-AA21-0EA332CD5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C73255-7F5F-45AB-B82E-787DC5CC3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3E942D-3BED-4E43-AEEA-B4E1D4E05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CB4DF03-49D6-4085-BDDD-B590B5E50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1208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927BC7F-75C7-4AE8-9017-E8E9D206C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6A4FC5A-DACF-4614-8E12-E66AD4D59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1915BB6-4E71-4535-A08D-2BC6BF99C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664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27CCBA-0F58-41AB-AF4B-8EC83ED15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38E281-40B9-4DAE-9389-F54EAF8DB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4C2DA5-1EF3-4579-BFC5-6E8DECEF50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94D34E-75A4-408E-B43C-CEFE83C23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8807F6-F0B8-4CE7-8C30-6AC9BFBC9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08B147-6094-4FEE-B283-146219A3E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196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A6E5FB-65D5-48BC-8532-D082AFB42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A6F3CDD-EE52-4797-BEB9-83FCB903CB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198509-6751-4B02-B472-48CB1138E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D05DC9-0089-4D9F-8E19-A128790CE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C521B6-8D36-466F-892B-1D2062B4E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7F9C72-F9FB-4F30-8871-02C7469D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702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59E662B-81D8-47D5-9C71-2B85C6ACB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026E83-31A4-4CF2-B7BA-DB144AC4A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6D9DC5-7C60-42E4-A20A-7DE2F29354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94385-C815-4612-AC66-53217727F6BA}" type="datetimeFigureOut">
              <a:rPr lang="zh-CN" altLang="en-US" smtClean="0"/>
              <a:t>2022/10/26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933132-10DD-42CC-9EDF-408350D7F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25AA9B-13CF-451A-8B2F-ACFC305AA6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9B5EB-7570-49DF-8F42-9B34E09A42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2715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13" Type="http://schemas.openxmlformats.org/officeDocument/2006/relationships/chart" Target="../charts/chart12.xml"/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12" Type="http://schemas.openxmlformats.org/officeDocument/2006/relationships/chart" Target="../charts/chart11.xml"/><Relationship Id="rId17" Type="http://schemas.openxmlformats.org/officeDocument/2006/relationships/image" Target="../media/image12.png"/><Relationship Id="rId2" Type="http://schemas.openxmlformats.org/officeDocument/2006/relationships/chart" Target="../charts/chart1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5.xml"/><Relationship Id="rId11" Type="http://schemas.openxmlformats.org/officeDocument/2006/relationships/chart" Target="../charts/chart10.xml"/><Relationship Id="rId5" Type="http://schemas.openxmlformats.org/officeDocument/2006/relationships/chart" Target="../charts/chart4.xml"/><Relationship Id="rId15" Type="http://schemas.openxmlformats.org/officeDocument/2006/relationships/image" Target="../media/image10.jpg"/><Relationship Id="rId10" Type="http://schemas.openxmlformats.org/officeDocument/2006/relationships/chart" Target="../charts/chart9.xml"/><Relationship Id="rId4" Type="http://schemas.openxmlformats.org/officeDocument/2006/relationships/chart" Target="../charts/chart3.xml"/><Relationship Id="rId9" Type="http://schemas.openxmlformats.org/officeDocument/2006/relationships/chart" Target="../charts/chart8.xml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61" descr="图片包含 游戏机, 电路&#10;&#10;描述已自动生成">
            <a:extLst>
              <a:ext uri="{FF2B5EF4-FFF2-40B4-BE49-F238E27FC236}">
                <a16:creationId xmlns:a16="http://schemas.microsoft.com/office/drawing/2014/main" id="{5521A94E-DDE8-95D4-F9A6-ADB22FFA25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7" t="39639" r="21069" b="39667"/>
          <a:stretch/>
        </p:blipFill>
        <p:spPr>
          <a:xfrm>
            <a:off x="8822756" y="2408036"/>
            <a:ext cx="1492223" cy="364645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F9C93F32-C3B0-55F5-21CB-FA42C6715F59}"/>
              </a:ext>
            </a:extLst>
          </p:cNvPr>
          <p:cNvGrpSpPr/>
          <p:nvPr/>
        </p:nvGrpSpPr>
        <p:grpSpPr>
          <a:xfrm>
            <a:off x="10622" y="1549572"/>
            <a:ext cx="3401048" cy="3478290"/>
            <a:chOff x="1798168" y="1248224"/>
            <a:chExt cx="3871201" cy="4000704"/>
          </a:xfrm>
        </p:grpSpPr>
        <p:pic>
          <p:nvPicPr>
            <p:cNvPr id="6" name="图片 5" descr="手上拿着手机&#10;&#10;描述已自动生成">
              <a:extLst>
                <a:ext uri="{FF2B5EF4-FFF2-40B4-BE49-F238E27FC236}">
                  <a16:creationId xmlns:a16="http://schemas.microsoft.com/office/drawing/2014/main" id="{78CE1C8B-9ED2-BED6-D725-41F781C29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168" y="1248224"/>
              <a:ext cx="2624599" cy="3499465"/>
            </a:xfrm>
            <a:prstGeom prst="rect">
              <a:avLst/>
            </a:prstGeom>
          </p:spPr>
        </p:pic>
        <p:sp>
          <p:nvSpPr>
            <p:cNvPr id="17" name="流程图: 接点 16">
              <a:extLst>
                <a:ext uri="{FF2B5EF4-FFF2-40B4-BE49-F238E27FC236}">
                  <a16:creationId xmlns:a16="http://schemas.microsoft.com/office/drawing/2014/main" id="{43466671-A3E1-45BA-8760-658728CC6E75}"/>
                </a:ext>
              </a:extLst>
            </p:cNvPr>
            <p:cNvSpPr/>
            <p:nvPr/>
          </p:nvSpPr>
          <p:spPr>
            <a:xfrm>
              <a:off x="2514600" y="2323069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D7CF68A9-B25E-4E9C-9347-0704DEBE93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96000" y="1620000"/>
              <a:ext cx="2382780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9688782-88D7-4E36-A1D2-B33CAC87A8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35174" y="1620000"/>
              <a:ext cx="471544" cy="712438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文本框 156">
              <a:extLst>
                <a:ext uri="{FF2B5EF4-FFF2-40B4-BE49-F238E27FC236}">
                  <a16:creationId xmlns:a16="http://schemas.microsoft.com/office/drawing/2014/main" id="{FD4B2FF1-EBEA-4C20-ABA8-D82EC5D02149}"/>
                </a:ext>
              </a:extLst>
            </p:cNvPr>
            <p:cNvSpPr txBox="1"/>
            <p:nvPr/>
          </p:nvSpPr>
          <p:spPr>
            <a:xfrm>
              <a:off x="3367308" y="4848819"/>
              <a:ext cx="469770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(a)</a:t>
              </a:r>
              <a:endParaRPr lang="zh-CN" altLang="en-US" sz="20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2" name="文本框 161">
              <a:extLst>
                <a:ext uri="{FF2B5EF4-FFF2-40B4-BE49-F238E27FC236}">
                  <a16:creationId xmlns:a16="http://schemas.microsoft.com/office/drawing/2014/main" id="{177F4FD3-0774-470D-A9A8-BFD7AD3B9E5D}"/>
                </a:ext>
              </a:extLst>
            </p:cNvPr>
            <p:cNvSpPr txBox="1"/>
            <p:nvPr/>
          </p:nvSpPr>
          <p:spPr>
            <a:xfrm>
              <a:off x="4026068" y="1932251"/>
              <a:ext cx="1643301" cy="37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Sensor Rings</a:t>
              </a:r>
              <a:endParaRPr lang="zh-CN" altLang="en-US" sz="15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7" name="流程图: 接点 26">
              <a:extLst>
                <a:ext uri="{FF2B5EF4-FFF2-40B4-BE49-F238E27FC236}">
                  <a16:creationId xmlns:a16="http://schemas.microsoft.com/office/drawing/2014/main" id="{C51EFBD1-693A-9564-B9D3-EC231B8CE9B9}"/>
                </a:ext>
              </a:extLst>
            </p:cNvPr>
            <p:cNvSpPr/>
            <p:nvPr/>
          </p:nvSpPr>
          <p:spPr>
            <a:xfrm>
              <a:off x="2902002" y="2332438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B1751DF3-CDCC-E2D1-DD1D-D038C687F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4656" y="1687585"/>
              <a:ext cx="1994124" cy="44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3B9BA71-CC6D-FEF8-E3F7-2F99DE5776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60126" y="1688934"/>
              <a:ext cx="443458" cy="65568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流程图: 接点 34">
              <a:extLst>
                <a:ext uri="{FF2B5EF4-FFF2-40B4-BE49-F238E27FC236}">
                  <a16:creationId xmlns:a16="http://schemas.microsoft.com/office/drawing/2014/main" id="{B2CF470C-9C13-E7FA-D484-BFA456BB3008}"/>
                </a:ext>
              </a:extLst>
            </p:cNvPr>
            <p:cNvSpPr/>
            <p:nvPr/>
          </p:nvSpPr>
          <p:spPr>
            <a:xfrm>
              <a:off x="3231032" y="2426880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94144F41-7770-9065-3AEE-84D34D84F0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80326" y="1760259"/>
              <a:ext cx="169845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9C69F9F2-D74F-7E82-56FF-02E11386B6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0228" y="1763999"/>
              <a:ext cx="410098" cy="6598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流程图: 接点 45">
              <a:extLst>
                <a:ext uri="{FF2B5EF4-FFF2-40B4-BE49-F238E27FC236}">
                  <a16:creationId xmlns:a16="http://schemas.microsoft.com/office/drawing/2014/main" id="{8797AB03-DAED-7742-8EDC-A5C89886F2A8}"/>
                </a:ext>
              </a:extLst>
            </p:cNvPr>
            <p:cNvSpPr/>
            <p:nvPr/>
          </p:nvSpPr>
          <p:spPr>
            <a:xfrm>
              <a:off x="3451579" y="2696424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B680425E-8639-5E84-A62B-84BFD1C32C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04820" y="1832934"/>
              <a:ext cx="1473960" cy="3066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CFE747E5-0E93-DAC3-30EF-426E8DBD4D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90775" y="1832934"/>
              <a:ext cx="429573" cy="86042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流程图: 接点 49">
              <a:extLst>
                <a:ext uri="{FF2B5EF4-FFF2-40B4-BE49-F238E27FC236}">
                  <a16:creationId xmlns:a16="http://schemas.microsoft.com/office/drawing/2014/main" id="{8DCD5F68-65B9-9C63-5EAB-38C0BB0DD751}"/>
                </a:ext>
              </a:extLst>
            </p:cNvPr>
            <p:cNvSpPr/>
            <p:nvPr/>
          </p:nvSpPr>
          <p:spPr>
            <a:xfrm>
              <a:off x="3447676" y="3315807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00C88106-D40A-AE8D-5B61-F7C518D53B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68216" y="1908000"/>
              <a:ext cx="131056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D82956E1-E14D-1464-2269-5BFA431BBFCA}"/>
                </a:ext>
              </a:extLst>
            </p:cNvPr>
            <p:cNvCxnSpPr>
              <a:cxnSpLocks/>
              <a:endCxn id="50" idx="7"/>
            </p:cNvCxnSpPr>
            <p:nvPr/>
          </p:nvCxnSpPr>
          <p:spPr>
            <a:xfrm flipH="1">
              <a:off x="3680314" y="1904935"/>
              <a:ext cx="501003" cy="145504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 descr="图片包含 空气, 灯光, 飞机, 绿色&#10;&#10;描述已自动生成">
            <a:extLst>
              <a:ext uri="{FF2B5EF4-FFF2-40B4-BE49-F238E27FC236}">
                <a16:creationId xmlns:a16="http://schemas.microsoft.com/office/drawing/2014/main" id="{E0EDFEFA-BBAF-9569-E2FF-7A1AF4078F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86" t="25631" r="22557" b="8365"/>
          <a:stretch/>
        </p:blipFill>
        <p:spPr>
          <a:xfrm>
            <a:off x="10494636" y="2056879"/>
            <a:ext cx="1325880" cy="1530871"/>
          </a:xfrm>
          <a:prstGeom prst="rect">
            <a:avLst/>
          </a:prstGeom>
        </p:spPr>
      </p:pic>
      <p:sp>
        <p:nvSpPr>
          <p:cNvPr id="156" name="文本框 155">
            <a:extLst>
              <a:ext uri="{FF2B5EF4-FFF2-40B4-BE49-F238E27FC236}">
                <a16:creationId xmlns:a16="http://schemas.microsoft.com/office/drawing/2014/main" id="{11A70BBD-7DE3-4B85-9603-2FB7B9FDE85F}"/>
              </a:ext>
            </a:extLst>
          </p:cNvPr>
          <p:cNvSpPr txBox="1"/>
          <p:nvPr/>
        </p:nvSpPr>
        <p:spPr>
          <a:xfrm>
            <a:off x="9900000" y="4680000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(c)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1" name="文本框 160">
            <a:extLst>
              <a:ext uri="{FF2B5EF4-FFF2-40B4-BE49-F238E27FC236}">
                <a16:creationId xmlns:a16="http://schemas.microsoft.com/office/drawing/2014/main" id="{8E3610C1-C42D-4406-8E5E-D333F33057F6}"/>
              </a:ext>
            </a:extLst>
          </p:cNvPr>
          <p:cNvSpPr txBox="1"/>
          <p:nvPr/>
        </p:nvSpPr>
        <p:spPr>
          <a:xfrm>
            <a:off x="8136859" y="2319054"/>
            <a:ext cx="600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8.3</a:t>
            </a:r>
          </a:p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7DDF1229-DB0B-4C8E-B65D-5F51C7241776}"/>
              </a:ext>
            </a:extLst>
          </p:cNvPr>
          <p:cNvGrpSpPr/>
          <p:nvPr/>
        </p:nvGrpSpPr>
        <p:grpSpPr>
          <a:xfrm rot="5400000">
            <a:off x="9491795" y="1593096"/>
            <a:ext cx="170088" cy="1462839"/>
            <a:chOff x="2564130" y="306391"/>
            <a:chExt cx="438158" cy="971701"/>
          </a:xfrm>
        </p:grpSpPr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89290B40-D086-4AA9-9B04-FD0A83E918DD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>
              <a:extLst>
                <a:ext uri="{FF2B5EF4-FFF2-40B4-BE49-F238E27FC236}">
                  <a16:creationId xmlns:a16="http://schemas.microsoft.com/office/drawing/2014/main" id="{1A1F9878-A3C0-4875-9BAC-BC7BD54B9EB1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80"/>
              <a:ext cx="0" cy="961112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>
              <a:extLst>
                <a:ext uri="{FF2B5EF4-FFF2-40B4-BE49-F238E27FC236}">
                  <a16:creationId xmlns:a16="http://schemas.microsoft.com/office/drawing/2014/main" id="{E6D11A2C-108D-43E9-80CC-05FDC46AB076}"/>
                </a:ext>
              </a:extLst>
            </p:cNvPr>
            <p:cNvCxnSpPr/>
            <p:nvPr/>
          </p:nvCxnSpPr>
          <p:spPr>
            <a:xfrm>
              <a:off x="2564137" y="1267503"/>
              <a:ext cx="438151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1E072B6A-F3A3-4183-9686-A73272379322}"/>
              </a:ext>
            </a:extLst>
          </p:cNvPr>
          <p:cNvGrpSpPr/>
          <p:nvPr/>
        </p:nvGrpSpPr>
        <p:grpSpPr>
          <a:xfrm>
            <a:off x="8673321" y="2447495"/>
            <a:ext cx="132574" cy="290941"/>
            <a:chOff x="2564130" y="306391"/>
            <a:chExt cx="438150" cy="971703"/>
          </a:xfrm>
        </p:grpSpPr>
        <p:cxnSp>
          <p:nvCxnSpPr>
            <p:cNvPr id="150" name="直接连接符 149">
              <a:extLst>
                <a:ext uri="{FF2B5EF4-FFF2-40B4-BE49-F238E27FC236}">
                  <a16:creationId xmlns:a16="http://schemas.microsoft.com/office/drawing/2014/main" id="{F491FB0F-AE82-4E4A-BBCE-2BA8127E43F1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>
              <a:extLst>
                <a:ext uri="{FF2B5EF4-FFF2-40B4-BE49-F238E27FC236}">
                  <a16:creationId xmlns:a16="http://schemas.microsoft.com/office/drawing/2014/main" id="{A546A7F7-B67E-4AD5-977E-C5F8CCF0AC4F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79"/>
              <a:ext cx="0" cy="961115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>
              <a:extLst>
                <a:ext uri="{FF2B5EF4-FFF2-40B4-BE49-F238E27FC236}">
                  <a16:creationId xmlns:a16="http://schemas.microsoft.com/office/drawing/2014/main" id="{80BF4AAC-D505-4805-8914-0BAF4BD6F96A}"/>
                </a:ext>
              </a:extLst>
            </p:cNvPr>
            <p:cNvCxnSpPr/>
            <p:nvPr/>
          </p:nvCxnSpPr>
          <p:spPr>
            <a:xfrm>
              <a:off x="2564130" y="1267503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文本框 159">
            <a:extLst>
              <a:ext uri="{FF2B5EF4-FFF2-40B4-BE49-F238E27FC236}">
                <a16:creationId xmlns:a16="http://schemas.microsoft.com/office/drawing/2014/main" id="{32E984BC-9712-49B2-A627-AB8451904B75}"/>
              </a:ext>
            </a:extLst>
          </p:cNvPr>
          <p:cNvSpPr txBox="1"/>
          <p:nvPr/>
        </p:nvSpPr>
        <p:spPr>
          <a:xfrm>
            <a:off x="9097397" y="1963485"/>
            <a:ext cx="1236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46.2 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EB3DC2E-F6D2-2E2F-59E1-744212BFBE7D}"/>
              </a:ext>
            </a:extLst>
          </p:cNvPr>
          <p:cNvSpPr txBox="1"/>
          <p:nvPr/>
        </p:nvSpPr>
        <p:spPr>
          <a:xfrm>
            <a:off x="9444815" y="3620061"/>
            <a:ext cx="1912190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Ring Diameter: 11mm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Battery: 15mAH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Weight: 2.8g</a:t>
            </a:r>
            <a:endParaRPr lang="zh-CN" alt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C0C230CE-2324-C690-2852-0FB5A097ECE2}"/>
              </a:ext>
            </a:extLst>
          </p:cNvPr>
          <p:cNvGrpSpPr/>
          <p:nvPr/>
        </p:nvGrpSpPr>
        <p:grpSpPr>
          <a:xfrm>
            <a:off x="3655464" y="1902564"/>
            <a:ext cx="4487653" cy="2379906"/>
            <a:chOff x="3641529" y="2083125"/>
            <a:chExt cx="4487653" cy="237990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3D690E2F-02DC-1818-8BFC-49D9E56F26B4}"/>
                </a:ext>
              </a:extLst>
            </p:cNvPr>
            <p:cNvGrpSpPr/>
            <p:nvPr/>
          </p:nvGrpSpPr>
          <p:grpSpPr>
            <a:xfrm>
              <a:off x="5491960" y="2083125"/>
              <a:ext cx="1536126" cy="1181011"/>
              <a:chOff x="4483055" y="1985414"/>
              <a:chExt cx="950081" cy="584774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892E93F3-6E3A-62DF-8853-7F947177CCBE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93965AE-B7C7-2331-673A-92938E6382E2}"/>
                  </a:ext>
                </a:extLst>
              </p:cNvPr>
              <p:cNvSpPr txBox="1"/>
              <p:nvPr/>
            </p:nvSpPr>
            <p:spPr>
              <a:xfrm>
                <a:off x="4685252" y="2135583"/>
                <a:ext cx="590816" cy="2616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NRF52832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SoC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3A145A1-5C8B-1F2A-155F-8A575F590A2D}"/>
                </a:ext>
              </a:extLst>
            </p:cNvPr>
            <p:cNvGrpSpPr/>
            <p:nvPr/>
          </p:nvGrpSpPr>
          <p:grpSpPr>
            <a:xfrm>
              <a:off x="3641529" y="2130627"/>
              <a:ext cx="1071916" cy="1204939"/>
              <a:chOff x="4483055" y="1985414"/>
              <a:chExt cx="950081" cy="741136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9B529452-D80E-BCA6-FFA5-B24981E5B2B3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2BAFC7B6-596E-1FE9-A5AA-220DD5E9BA8B}"/>
                  </a:ext>
                </a:extLst>
              </p:cNvPr>
              <p:cNvSpPr txBox="1"/>
              <p:nvPr/>
            </p:nvSpPr>
            <p:spPr>
              <a:xfrm>
                <a:off x="4580275" y="2080219"/>
                <a:ext cx="80021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9-axis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IMU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DA4056E0-27B8-A9B3-C804-D59F338ACB18}"/>
                </a:ext>
              </a:extLst>
            </p:cNvPr>
            <p:cNvGrpSpPr/>
            <p:nvPr/>
          </p:nvGrpSpPr>
          <p:grpSpPr>
            <a:xfrm>
              <a:off x="4917052" y="2202414"/>
              <a:ext cx="671970" cy="369238"/>
              <a:chOff x="4483055" y="1985414"/>
              <a:chExt cx="950081" cy="584774"/>
            </a:xfrm>
            <a:solidFill>
              <a:schemeClr val="bg1"/>
            </a:solidFill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DB416126-AEB2-4EF5-A3A7-35E988FED55C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294B188B-EF40-F27F-25F4-7C4CB34D342E}"/>
                  </a:ext>
                </a:extLst>
              </p:cNvPr>
              <p:cNvSpPr txBox="1"/>
              <p:nvPr/>
            </p:nvSpPr>
            <p:spPr>
              <a:xfrm>
                <a:off x="4679814" y="1985414"/>
                <a:ext cx="556563" cy="3693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SPI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F3D9C4EF-8583-3670-3309-54965CC47521}"/>
                </a:ext>
              </a:extLst>
            </p:cNvPr>
            <p:cNvGrpSpPr/>
            <p:nvPr/>
          </p:nvGrpSpPr>
          <p:grpSpPr>
            <a:xfrm>
              <a:off x="5056213" y="3567418"/>
              <a:ext cx="2407592" cy="383265"/>
              <a:chOff x="4433739" y="1963201"/>
              <a:chExt cx="1048713" cy="606987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7DC464B1-5FC2-B477-1BC8-AFC288130815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39CB7446-75B1-CEAF-E83A-3066DCAE17A9}"/>
                  </a:ext>
                </a:extLst>
              </p:cNvPr>
              <p:cNvSpPr txBox="1"/>
              <p:nvPr/>
            </p:nvSpPr>
            <p:spPr>
              <a:xfrm>
                <a:off x="4433739" y="1963201"/>
                <a:ext cx="1048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Voltage regulator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83F6A360-E44D-0681-7EAF-C6307ADC16AF}"/>
                </a:ext>
              </a:extLst>
            </p:cNvPr>
            <p:cNvGrpSpPr/>
            <p:nvPr/>
          </p:nvGrpSpPr>
          <p:grpSpPr>
            <a:xfrm>
              <a:off x="5169432" y="4079768"/>
              <a:ext cx="2181157" cy="383263"/>
              <a:chOff x="4483055" y="1963203"/>
              <a:chExt cx="950081" cy="606985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3FDE627C-6D2B-2187-834C-42F7C50DE05F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E602CBEE-19B1-E2A5-DCF6-71F99720A271}"/>
                  </a:ext>
                </a:extLst>
              </p:cNvPr>
              <p:cNvSpPr txBox="1"/>
              <p:nvPr/>
            </p:nvSpPr>
            <p:spPr>
              <a:xfrm>
                <a:off x="4582718" y="1963203"/>
                <a:ext cx="750754" cy="5849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Lithium Battery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41E1EE7C-7758-74BB-2B2E-DBFD5BC03840}"/>
                </a:ext>
              </a:extLst>
            </p:cNvPr>
            <p:cNvGrpSpPr/>
            <p:nvPr/>
          </p:nvGrpSpPr>
          <p:grpSpPr>
            <a:xfrm>
              <a:off x="6931420" y="2179360"/>
              <a:ext cx="900582" cy="369332"/>
              <a:chOff x="4483055" y="1985414"/>
              <a:chExt cx="950081" cy="584923"/>
            </a:xfrm>
            <a:solidFill>
              <a:schemeClr val="bg1"/>
            </a:solidFill>
          </p:grpSpPr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914A41FF-112E-1B57-EDF8-92942D07061B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58222F77-70FF-A36F-861A-155024332C38}"/>
                  </a:ext>
                </a:extLst>
              </p:cNvPr>
              <p:cNvSpPr txBox="1"/>
              <p:nvPr/>
            </p:nvSpPr>
            <p:spPr>
              <a:xfrm>
                <a:off x="4630698" y="1985414"/>
                <a:ext cx="654798" cy="5849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BLE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0A4D3D11-1AA4-F6C7-C780-06E6A31539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7924" y="2384465"/>
              <a:ext cx="209128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4CA19317-64DD-5D01-C71D-CDF8201BAE13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V="1">
              <a:off x="6260009" y="3264136"/>
              <a:ext cx="0" cy="303282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68517573-6B61-D4CB-8420-A4FF97976A92}"/>
                </a:ext>
              </a:extLst>
            </p:cNvPr>
            <p:cNvCxnSpPr>
              <a:cxnSpLocks/>
              <a:endCxn id="26" idx="2"/>
            </p:cNvCxnSpPr>
            <p:nvPr/>
          </p:nvCxnSpPr>
          <p:spPr>
            <a:xfrm flipV="1">
              <a:off x="6259261" y="3950683"/>
              <a:ext cx="749" cy="153221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8" name="Picture 4" descr="5 common computer symbols explained">
              <a:extLst>
                <a:ext uri="{FF2B5EF4-FFF2-40B4-BE49-F238E27FC236}">
                  <a16:creationId xmlns:a16="http://schemas.microsoft.com/office/drawing/2014/main" id="{42273F49-8BA1-4E0D-6E31-B9AF075340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08286" y="2204771"/>
              <a:ext cx="320896" cy="3208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文本框 59">
            <a:extLst>
              <a:ext uri="{FF2B5EF4-FFF2-40B4-BE49-F238E27FC236}">
                <a16:creationId xmlns:a16="http://schemas.microsoft.com/office/drawing/2014/main" id="{101ACF52-58BC-5906-803D-888D74B4BB16}"/>
              </a:ext>
            </a:extLst>
          </p:cNvPr>
          <p:cNvSpPr txBox="1"/>
          <p:nvPr/>
        </p:nvSpPr>
        <p:spPr>
          <a:xfrm>
            <a:off x="5436000" y="4681319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(b)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4" name="图片 63" descr="图片包含 游戏机&#10;&#10;描述已自动生成">
            <a:extLst>
              <a:ext uri="{FF2B5EF4-FFF2-40B4-BE49-F238E27FC236}">
                <a16:creationId xmlns:a16="http://schemas.microsoft.com/office/drawing/2014/main" id="{38774496-7D0A-3721-BFFB-5030BD967A6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90" t="40634" r="21854" b="37758"/>
          <a:stretch/>
        </p:blipFill>
        <p:spPr>
          <a:xfrm>
            <a:off x="8841975" y="3070824"/>
            <a:ext cx="1466284" cy="379476"/>
          </a:xfrm>
          <a:prstGeom prst="rect">
            <a:avLst/>
          </a:prstGeom>
        </p:spPr>
      </p:pic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556E3980-D032-ADB1-7035-D6526B6AF0B4}"/>
              </a:ext>
            </a:extLst>
          </p:cNvPr>
          <p:cNvCxnSpPr>
            <a:cxnSpLocks/>
          </p:cNvCxnSpPr>
          <p:nvPr/>
        </p:nvCxnSpPr>
        <p:spPr>
          <a:xfrm>
            <a:off x="3411670" y="1549572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4304145A-1352-4D39-0E54-251DDF91188A}"/>
              </a:ext>
            </a:extLst>
          </p:cNvPr>
          <p:cNvCxnSpPr>
            <a:cxnSpLocks/>
          </p:cNvCxnSpPr>
          <p:nvPr/>
        </p:nvCxnSpPr>
        <p:spPr>
          <a:xfrm>
            <a:off x="8136859" y="1548000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455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3D690E2F-02DC-1818-8BFC-49D9E56F26B4}"/>
              </a:ext>
            </a:extLst>
          </p:cNvPr>
          <p:cNvGrpSpPr/>
          <p:nvPr/>
        </p:nvGrpSpPr>
        <p:grpSpPr>
          <a:xfrm>
            <a:off x="5567309" y="659390"/>
            <a:ext cx="2508245" cy="2405565"/>
            <a:chOff x="4483055" y="1985414"/>
            <a:chExt cx="950081" cy="584774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892E93F3-6E3A-62DF-8853-7F947177CCBE}"/>
                </a:ext>
              </a:extLst>
            </p:cNvPr>
            <p:cNvSpPr/>
            <p:nvPr/>
          </p:nvSpPr>
          <p:spPr>
            <a:xfrm>
              <a:off x="4483055" y="1985414"/>
              <a:ext cx="950081" cy="584774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993965AE-B7C7-2331-673A-92938E6382E2}"/>
                </a:ext>
              </a:extLst>
            </p:cNvPr>
            <p:cNvSpPr txBox="1"/>
            <p:nvPr/>
          </p:nvSpPr>
          <p:spPr>
            <a:xfrm>
              <a:off x="4592945" y="2147001"/>
              <a:ext cx="729358" cy="2319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latin typeface="Helvetica" panose="020B0604020202020204" pitchFamily="34" charset="0"/>
                  <a:cs typeface="Helvetica" panose="020B0604020202020204" pitchFamily="34" charset="0"/>
                </a:rPr>
                <a:t>NRF52832</a:t>
              </a:r>
            </a:p>
            <a:p>
              <a:pPr algn="ctr"/>
              <a:r>
                <a:rPr lang="en-US" altLang="zh-CN" sz="2800" dirty="0">
                  <a:latin typeface="Helvetica" panose="020B0604020202020204" pitchFamily="34" charset="0"/>
                  <a:cs typeface="Helvetica" panose="020B0604020202020204" pitchFamily="34" charset="0"/>
                </a:rPr>
                <a:t>SoC</a:t>
              </a:r>
              <a:endParaRPr lang="zh-CN" altLang="en-US" sz="28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03A145A1-5C8B-1F2A-155F-8A575F590A2D}"/>
              </a:ext>
            </a:extLst>
          </p:cNvPr>
          <p:cNvGrpSpPr/>
          <p:nvPr/>
        </p:nvGrpSpPr>
        <p:grpSpPr>
          <a:xfrm>
            <a:off x="2545855" y="756147"/>
            <a:ext cx="1750265" cy="1936505"/>
            <a:chOff x="4483055" y="1985414"/>
            <a:chExt cx="950081" cy="5847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B529452-D80E-BCA6-FFA5-B24981E5B2B3}"/>
                </a:ext>
              </a:extLst>
            </p:cNvPr>
            <p:cNvSpPr/>
            <p:nvPr/>
          </p:nvSpPr>
          <p:spPr>
            <a:xfrm>
              <a:off x="4483055" y="1985414"/>
              <a:ext cx="950081" cy="584774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BAFC7B6-596E-1FE9-A5AA-220DD5E9BA8B}"/>
                </a:ext>
              </a:extLst>
            </p:cNvPr>
            <p:cNvSpPr txBox="1"/>
            <p:nvPr/>
          </p:nvSpPr>
          <p:spPr>
            <a:xfrm>
              <a:off x="4652831" y="2128437"/>
              <a:ext cx="621457" cy="288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latin typeface="Helvetica" panose="020B0604020202020204" pitchFamily="34" charset="0"/>
                  <a:cs typeface="Helvetica" panose="020B0604020202020204" pitchFamily="34" charset="0"/>
                </a:rPr>
                <a:t>9-axis</a:t>
              </a:r>
            </a:p>
            <a:p>
              <a:pPr algn="ctr"/>
              <a:r>
                <a:rPr lang="en-US" altLang="zh-CN" sz="2800" dirty="0">
                  <a:latin typeface="Helvetica" panose="020B0604020202020204" pitchFamily="34" charset="0"/>
                  <a:cs typeface="Helvetica" panose="020B0604020202020204" pitchFamily="34" charset="0"/>
                </a:rPr>
                <a:t>IMU</a:t>
              </a:r>
              <a:endParaRPr lang="zh-CN" altLang="en-US" sz="28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A4056E0-27B8-A9B3-C804-D59F338ACB18}"/>
              </a:ext>
            </a:extLst>
          </p:cNvPr>
          <p:cNvGrpSpPr/>
          <p:nvPr/>
        </p:nvGrpSpPr>
        <p:grpSpPr>
          <a:xfrm>
            <a:off x="4628578" y="902366"/>
            <a:ext cx="1097218" cy="752090"/>
            <a:chOff x="4483055" y="1985414"/>
            <a:chExt cx="950081" cy="584774"/>
          </a:xfrm>
          <a:solidFill>
            <a:schemeClr val="bg1"/>
          </a:solidFill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B416126-AEB2-4EF5-A3A7-35E988FED55C}"/>
                </a:ext>
              </a:extLst>
            </p:cNvPr>
            <p:cNvSpPr/>
            <p:nvPr/>
          </p:nvSpPr>
          <p:spPr>
            <a:xfrm>
              <a:off x="4483055" y="1985414"/>
              <a:ext cx="950081" cy="58477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94B188B-EF40-F27F-25F4-7C4CB34D342E}"/>
                </a:ext>
              </a:extLst>
            </p:cNvPr>
            <p:cNvSpPr txBox="1"/>
            <p:nvPr/>
          </p:nvSpPr>
          <p:spPr>
            <a:xfrm>
              <a:off x="4599329" y="2079935"/>
              <a:ext cx="659598" cy="406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latin typeface="Helvetica" panose="020B0604020202020204" pitchFamily="34" charset="0"/>
                  <a:cs typeface="Helvetica" panose="020B0604020202020204" pitchFamily="34" charset="0"/>
                </a:rPr>
                <a:t>SPI</a:t>
              </a:r>
              <a:endParaRPr lang="zh-CN" altLang="en-US" sz="28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F3D9C4EF-8583-3670-3309-54965CC47521}"/>
              </a:ext>
            </a:extLst>
          </p:cNvPr>
          <p:cNvGrpSpPr/>
          <p:nvPr/>
        </p:nvGrpSpPr>
        <p:grpSpPr>
          <a:xfrm>
            <a:off x="5040673" y="3711268"/>
            <a:ext cx="3561476" cy="752092"/>
            <a:chOff x="4483055" y="1985414"/>
            <a:chExt cx="950081" cy="584774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7DC464B1-5FC2-B477-1BC8-AFC288130815}"/>
                </a:ext>
              </a:extLst>
            </p:cNvPr>
            <p:cNvSpPr/>
            <p:nvPr/>
          </p:nvSpPr>
          <p:spPr>
            <a:xfrm>
              <a:off x="4483055" y="1985414"/>
              <a:ext cx="950081" cy="584774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9CB7446-75B1-CEAF-E83A-3066DCAE17A9}"/>
                </a:ext>
              </a:extLst>
            </p:cNvPr>
            <p:cNvSpPr txBox="1"/>
            <p:nvPr/>
          </p:nvSpPr>
          <p:spPr>
            <a:xfrm>
              <a:off x="4570134" y="2067659"/>
              <a:ext cx="775270" cy="4068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latin typeface="Helvetica" panose="020B0604020202020204" pitchFamily="34" charset="0"/>
                  <a:cs typeface="Helvetica" panose="020B0604020202020204" pitchFamily="34" charset="0"/>
                </a:rPr>
                <a:t>Voltage regulator</a:t>
              </a:r>
              <a:endParaRPr lang="zh-CN" altLang="en-US" sz="28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3F6A360-E44D-0681-7EAF-C6307ADC16AF}"/>
              </a:ext>
            </a:extLst>
          </p:cNvPr>
          <p:cNvGrpSpPr/>
          <p:nvPr/>
        </p:nvGrpSpPr>
        <p:grpSpPr>
          <a:xfrm>
            <a:off x="5040673" y="4754860"/>
            <a:ext cx="3561476" cy="752092"/>
            <a:chOff x="4483055" y="1985414"/>
            <a:chExt cx="950081" cy="584774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3FDE627C-6D2B-2187-834C-42F7C50DE05F}"/>
                </a:ext>
              </a:extLst>
            </p:cNvPr>
            <p:cNvSpPr/>
            <p:nvPr/>
          </p:nvSpPr>
          <p:spPr>
            <a:xfrm>
              <a:off x="4483055" y="1985414"/>
              <a:ext cx="950081" cy="584774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E602CBEE-19B1-E2A5-DCF6-71F99720A271}"/>
                </a:ext>
              </a:extLst>
            </p:cNvPr>
            <p:cNvSpPr txBox="1"/>
            <p:nvPr/>
          </p:nvSpPr>
          <p:spPr>
            <a:xfrm>
              <a:off x="4613272" y="2024664"/>
              <a:ext cx="688993" cy="406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latin typeface="Helvetica" panose="020B0604020202020204" pitchFamily="34" charset="0"/>
                  <a:cs typeface="Helvetica" panose="020B0604020202020204" pitchFamily="34" charset="0"/>
                </a:rPr>
                <a:t>Lithium Battery</a:t>
              </a:r>
              <a:endParaRPr lang="zh-CN" altLang="en-US" sz="28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41E1EE7C-7758-74BB-2B2E-DBFD5BC03840}"/>
              </a:ext>
            </a:extLst>
          </p:cNvPr>
          <p:cNvGrpSpPr/>
          <p:nvPr/>
        </p:nvGrpSpPr>
        <p:grpSpPr>
          <a:xfrm>
            <a:off x="7917715" y="855408"/>
            <a:ext cx="1470505" cy="752090"/>
            <a:chOff x="4483055" y="1985414"/>
            <a:chExt cx="950081" cy="584774"/>
          </a:xfrm>
          <a:solidFill>
            <a:schemeClr val="bg1"/>
          </a:solidFill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914A41FF-112E-1B57-EDF8-92942D07061B}"/>
                </a:ext>
              </a:extLst>
            </p:cNvPr>
            <p:cNvSpPr/>
            <p:nvPr/>
          </p:nvSpPr>
          <p:spPr>
            <a:xfrm>
              <a:off x="4483055" y="1985414"/>
              <a:ext cx="950081" cy="58477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58222F77-70FF-A36F-861A-155024332C38}"/>
                </a:ext>
              </a:extLst>
            </p:cNvPr>
            <p:cNvSpPr txBox="1"/>
            <p:nvPr/>
          </p:nvSpPr>
          <p:spPr>
            <a:xfrm>
              <a:off x="4678331" y="2060042"/>
              <a:ext cx="557407" cy="406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latin typeface="Helvetica" panose="020B0604020202020204" pitchFamily="34" charset="0"/>
                  <a:cs typeface="Helvetica" panose="020B0604020202020204" pitchFamily="34" charset="0"/>
                </a:rPr>
                <a:t>BLE</a:t>
              </a:r>
              <a:endParaRPr lang="zh-CN" altLang="en-US" sz="28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0A4D3D11-1AA4-F6C7-C780-06E6A31539DD}"/>
              </a:ext>
            </a:extLst>
          </p:cNvPr>
          <p:cNvCxnSpPr>
            <a:cxnSpLocks/>
          </p:cNvCxnSpPr>
          <p:nvPr/>
        </p:nvCxnSpPr>
        <p:spPr>
          <a:xfrm flipH="1">
            <a:off x="4287105" y="1273180"/>
            <a:ext cx="341472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4CA19317-64DD-5D01-C71D-CDF8201BAE13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6820186" y="3064955"/>
            <a:ext cx="1246" cy="643268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68517573-6B61-D4CB-8420-A4FF97976A92}"/>
              </a:ext>
            </a:extLst>
          </p:cNvPr>
          <p:cNvCxnSpPr>
            <a:cxnSpLocks/>
            <a:endCxn id="26" idx="2"/>
          </p:cNvCxnSpPr>
          <p:nvPr/>
        </p:nvCxnSpPr>
        <p:spPr>
          <a:xfrm flipV="1">
            <a:off x="6820188" y="4463362"/>
            <a:ext cx="1223" cy="31209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5 common computer symbols explained">
            <a:extLst>
              <a:ext uri="{FF2B5EF4-FFF2-40B4-BE49-F238E27FC236}">
                <a16:creationId xmlns:a16="http://schemas.microsoft.com/office/drawing/2014/main" id="{42273F49-8BA1-4E0D-6E31-B9AF075340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9495" y="907167"/>
            <a:ext cx="523971" cy="653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157E3DB0-7CE8-2D6E-0ADA-81770542AB5F}"/>
              </a:ext>
            </a:extLst>
          </p:cNvPr>
          <p:cNvGrpSpPr/>
          <p:nvPr/>
        </p:nvGrpSpPr>
        <p:grpSpPr>
          <a:xfrm>
            <a:off x="2545855" y="3392056"/>
            <a:ext cx="1750265" cy="1936505"/>
            <a:chOff x="4483055" y="1985414"/>
            <a:chExt cx="950081" cy="58477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F22651AA-6918-1336-A3FC-058FABEF2AAA}"/>
                </a:ext>
              </a:extLst>
            </p:cNvPr>
            <p:cNvSpPr/>
            <p:nvPr/>
          </p:nvSpPr>
          <p:spPr>
            <a:xfrm>
              <a:off x="4483055" y="1985414"/>
              <a:ext cx="950081" cy="584774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41E1BD04-B413-0A3E-725D-8265722874C2}"/>
                </a:ext>
              </a:extLst>
            </p:cNvPr>
            <p:cNvSpPr txBox="1"/>
            <p:nvPr/>
          </p:nvSpPr>
          <p:spPr>
            <a:xfrm>
              <a:off x="4620929" y="2080219"/>
              <a:ext cx="718914" cy="2881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latin typeface="Helvetica" panose="020B0604020202020204" pitchFamily="34" charset="0"/>
                  <a:cs typeface="Helvetica" panose="020B0604020202020204" pitchFamily="34" charset="0"/>
                </a:rPr>
                <a:t>PPG</a:t>
              </a:r>
            </a:p>
            <a:p>
              <a:pPr algn="ctr"/>
              <a:r>
                <a:rPr lang="en-US" altLang="zh-CN" sz="2800" dirty="0">
                  <a:latin typeface="Helvetica" panose="020B0604020202020204" pitchFamily="34" charset="0"/>
                  <a:cs typeface="Helvetica" panose="020B0604020202020204" pitchFamily="34" charset="0"/>
                </a:rPr>
                <a:t>Sensor</a:t>
              </a:r>
              <a:endParaRPr lang="zh-CN" altLang="en-US" sz="28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8383EBDC-7096-F479-1BCD-EAC6902DE9E4}"/>
              </a:ext>
            </a:extLst>
          </p:cNvPr>
          <p:cNvGrpSpPr/>
          <p:nvPr/>
        </p:nvGrpSpPr>
        <p:grpSpPr>
          <a:xfrm>
            <a:off x="4628578" y="1993088"/>
            <a:ext cx="1097218" cy="752090"/>
            <a:chOff x="4483055" y="1985414"/>
            <a:chExt cx="950081" cy="584774"/>
          </a:xfrm>
          <a:solidFill>
            <a:schemeClr val="bg1"/>
          </a:solidFill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5B38469-F83C-3617-FB8E-7A7FC6B1E550}"/>
                </a:ext>
              </a:extLst>
            </p:cNvPr>
            <p:cNvSpPr/>
            <p:nvPr/>
          </p:nvSpPr>
          <p:spPr>
            <a:xfrm>
              <a:off x="4483055" y="1985414"/>
              <a:ext cx="950081" cy="58477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4FC70106-82FC-4954-80F5-5DFEED9DEDE0}"/>
                </a:ext>
              </a:extLst>
            </p:cNvPr>
            <p:cNvSpPr txBox="1"/>
            <p:nvPr/>
          </p:nvSpPr>
          <p:spPr>
            <a:xfrm>
              <a:off x="4606964" y="2073283"/>
              <a:ext cx="644328" cy="406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latin typeface="Helvetica" panose="020B0604020202020204" pitchFamily="34" charset="0"/>
                  <a:cs typeface="Helvetica" panose="020B0604020202020204" pitchFamily="34" charset="0"/>
                </a:rPr>
                <a:t>I2C</a:t>
              </a:r>
              <a:endParaRPr lang="zh-CN" altLang="en-US" sz="2800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322BE521-FFAC-CD00-2E01-FAEA8F4719E7}"/>
              </a:ext>
            </a:extLst>
          </p:cNvPr>
          <p:cNvCxnSpPr>
            <a:cxnSpLocks/>
          </p:cNvCxnSpPr>
          <p:nvPr/>
        </p:nvCxnSpPr>
        <p:spPr>
          <a:xfrm flipH="1">
            <a:off x="4457841" y="2367708"/>
            <a:ext cx="170736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DC1A22F9-58F1-816B-517D-0A7618DC0649}"/>
              </a:ext>
            </a:extLst>
          </p:cNvPr>
          <p:cNvCxnSpPr>
            <a:cxnSpLocks/>
          </p:cNvCxnSpPr>
          <p:nvPr/>
        </p:nvCxnSpPr>
        <p:spPr>
          <a:xfrm flipH="1">
            <a:off x="4296120" y="4360308"/>
            <a:ext cx="170736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86E52C7F-8698-D876-5CCA-841F63AB7AA5}"/>
              </a:ext>
            </a:extLst>
          </p:cNvPr>
          <p:cNvCxnSpPr>
            <a:cxnSpLocks/>
          </p:cNvCxnSpPr>
          <p:nvPr/>
        </p:nvCxnSpPr>
        <p:spPr>
          <a:xfrm rot="5400000">
            <a:off x="3442677" y="3359165"/>
            <a:ext cx="20160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8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图片包含 手机, 电话, 桌子, 橙子&#10;&#10;描述已自动生成">
            <a:extLst>
              <a:ext uri="{FF2B5EF4-FFF2-40B4-BE49-F238E27FC236}">
                <a16:creationId xmlns:a16="http://schemas.microsoft.com/office/drawing/2014/main" id="{2E2B3EA7-96C9-EF14-37D3-344B453B88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95" t="16778" r="6238" b="25925"/>
          <a:stretch/>
        </p:blipFill>
        <p:spPr>
          <a:xfrm>
            <a:off x="10462244" y="2299232"/>
            <a:ext cx="1323647" cy="987709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F9C93F32-C3B0-55F5-21CB-FA42C6715F59}"/>
              </a:ext>
            </a:extLst>
          </p:cNvPr>
          <p:cNvGrpSpPr/>
          <p:nvPr/>
        </p:nvGrpSpPr>
        <p:grpSpPr>
          <a:xfrm>
            <a:off x="10622" y="1549572"/>
            <a:ext cx="3401048" cy="3478290"/>
            <a:chOff x="1798168" y="1248224"/>
            <a:chExt cx="3871201" cy="4000704"/>
          </a:xfrm>
        </p:grpSpPr>
        <p:pic>
          <p:nvPicPr>
            <p:cNvPr id="6" name="图片 5" descr="手上拿着手机&#10;&#10;描述已自动生成">
              <a:extLst>
                <a:ext uri="{FF2B5EF4-FFF2-40B4-BE49-F238E27FC236}">
                  <a16:creationId xmlns:a16="http://schemas.microsoft.com/office/drawing/2014/main" id="{78CE1C8B-9ED2-BED6-D725-41F781C29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168" y="1248224"/>
              <a:ext cx="2624599" cy="3499465"/>
            </a:xfrm>
            <a:prstGeom prst="rect">
              <a:avLst/>
            </a:prstGeom>
          </p:spPr>
        </p:pic>
        <p:sp>
          <p:nvSpPr>
            <p:cNvPr id="17" name="流程图: 接点 16">
              <a:extLst>
                <a:ext uri="{FF2B5EF4-FFF2-40B4-BE49-F238E27FC236}">
                  <a16:creationId xmlns:a16="http://schemas.microsoft.com/office/drawing/2014/main" id="{43466671-A3E1-45BA-8760-658728CC6E75}"/>
                </a:ext>
              </a:extLst>
            </p:cNvPr>
            <p:cNvSpPr/>
            <p:nvPr/>
          </p:nvSpPr>
          <p:spPr>
            <a:xfrm>
              <a:off x="2514600" y="2323069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D7CF68A9-B25E-4E9C-9347-0704DEBE93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96000" y="1620000"/>
              <a:ext cx="2382780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9688782-88D7-4E36-A1D2-B33CAC87A8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35174" y="1620000"/>
              <a:ext cx="471544" cy="712438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文本框 156">
              <a:extLst>
                <a:ext uri="{FF2B5EF4-FFF2-40B4-BE49-F238E27FC236}">
                  <a16:creationId xmlns:a16="http://schemas.microsoft.com/office/drawing/2014/main" id="{FD4B2FF1-EBEA-4C20-ABA8-D82EC5D02149}"/>
                </a:ext>
              </a:extLst>
            </p:cNvPr>
            <p:cNvSpPr txBox="1"/>
            <p:nvPr/>
          </p:nvSpPr>
          <p:spPr>
            <a:xfrm>
              <a:off x="3367308" y="4848819"/>
              <a:ext cx="469770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(a)</a:t>
              </a:r>
              <a:endParaRPr lang="zh-CN" altLang="en-US" sz="20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2" name="文本框 161">
              <a:extLst>
                <a:ext uri="{FF2B5EF4-FFF2-40B4-BE49-F238E27FC236}">
                  <a16:creationId xmlns:a16="http://schemas.microsoft.com/office/drawing/2014/main" id="{177F4FD3-0774-470D-A9A8-BFD7AD3B9E5D}"/>
                </a:ext>
              </a:extLst>
            </p:cNvPr>
            <p:cNvSpPr txBox="1"/>
            <p:nvPr/>
          </p:nvSpPr>
          <p:spPr>
            <a:xfrm>
              <a:off x="4026068" y="1932251"/>
              <a:ext cx="1643301" cy="371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500" b="1" dirty="0">
                  <a:latin typeface="Helvetica" panose="020B0604020202020204" pitchFamily="34" charset="0"/>
                  <a:cs typeface="Helvetica" panose="020B0604020202020204" pitchFamily="34" charset="0"/>
                </a:rPr>
                <a:t>Sensor Rings</a:t>
              </a:r>
              <a:endParaRPr lang="zh-CN" altLang="en-US" sz="1500" b="1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7" name="流程图: 接点 26">
              <a:extLst>
                <a:ext uri="{FF2B5EF4-FFF2-40B4-BE49-F238E27FC236}">
                  <a16:creationId xmlns:a16="http://schemas.microsoft.com/office/drawing/2014/main" id="{C51EFBD1-693A-9564-B9D3-EC231B8CE9B9}"/>
                </a:ext>
              </a:extLst>
            </p:cNvPr>
            <p:cNvSpPr/>
            <p:nvPr/>
          </p:nvSpPr>
          <p:spPr>
            <a:xfrm>
              <a:off x="2902002" y="2332438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B1751DF3-CDCC-E2D1-DD1D-D038C687F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4656" y="1687585"/>
              <a:ext cx="1994124" cy="44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D3B9BA71-CC6D-FEF8-E3F7-2F99DE5776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60126" y="1688934"/>
              <a:ext cx="443458" cy="65568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流程图: 接点 34">
              <a:extLst>
                <a:ext uri="{FF2B5EF4-FFF2-40B4-BE49-F238E27FC236}">
                  <a16:creationId xmlns:a16="http://schemas.microsoft.com/office/drawing/2014/main" id="{B2CF470C-9C13-E7FA-D484-BFA456BB3008}"/>
                </a:ext>
              </a:extLst>
            </p:cNvPr>
            <p:cNvSpPr/>
            <p:nvPr/>
          </p:nvSpPr>
          <p:spPr>
            <a:xfrm>
              <a:off x="3231032" y="2426880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94144F41-7770-9065-3AEE-84D34D84F0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80326" y="1760259"/>
              <a:ext cx="169845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9C69F9F2-D74F-7E82-56FF-02E11386B6F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0228" y="1763999"/>
              <a:ext cx="410098" cy="659815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流程图: 接点 45">
              <a:extLst>
                <a:ext uri="{FF2B5EF4-FFF2-40B4-BE49-F238E27FC236}">
                  <a16:creationId xmlns:a16="http://schemas.microsoft.com/office/drawing/2014/main" id="{8797AB03-DAED-7742-8EDC-A5C89886F2A8}"/>
                </a:ext>
              </a:extLst>
            </p:cNvPr>
            <p:cNvSpPr/>
            <p:nvPr/>
          </p:nvSpPr>
          <p:spPr>
            <a:xfrm>
              <a:off x="3451579" y="2696424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B680425E-8639-5E84-A62B-84BFD1C32C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04820" y="1832934"/>
              <a:ext cx="1473960" cy="3066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CFE747E5-0E93-DAC3-30EF-426E8DBD4D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90775" y="1832934"/>
              <a:ext cx="429573" cy="86042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流程图: 接点 49">
              <a:extLst>
                <a:ext uri="{FF2B5EF4-FFF2-40B4-BE49-F238E27FC236}">
                  <a16:creationId xmlns:a16="http://schemas.microsoft.com/office/drawing/2014/main" id="{8DCD5F68-65B9-9C63-5EAB-38C0BB0DD751}"/>
                </a:ext>
              </a:extLst>
            </p:cNvPr>
            <p:cNvSpPr/>
            <p:nvPr/>
          </p:nvSpPr>
          <p:spPr>
            <a:xfrm>
              <a:off x="3447676" y="3315807"/>
              <a:ext cx="272552" cy="301623"/>
            </a:xfrm>
            <a:prstGeom prst="flowChartConnector">
              <a:avLst/>
            </a:prstGeom>
            <a:noFill/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00C88106-D40A-AE8D-5B61-F7C518D53B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68216" y="1908000"/>
              <a:ext cx="1310564" cy="0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D82956E1-E14D-1464-2269-5BFA431BBFCA}"/>
                </a:ext>
              </a:extLst>
            </p:cNvPr>
            <p:cNvCxnSpPr>
              <a:cxnSpLocks/>
              <a:endCxn id="50" idx="7"/>
            </p:cNvCxnSpPr>
            <p:nvPr/>
          </p:nvCxnSpPr>
          <p:spPr>
            <a:xfrm flipH="1">
              <a:off x="3680314" y="1904935"/>
              <a:ext cx="501003" cy="1455044"/>
            </a:xfrm>
            <a:prstGeom prst="line">
              <a:avLst/>
            </a:prstGeom>
            <a:ln w="22225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" name="文本框 155">
            <a:extLst>
              <a:ext uri="{FF2B5EF4-FFF2-40B4-BE49-F238E27FC236}">
                <a16:creationId xmlns:a16="http://schemas.microsoft.com/office/drawing/2014/main" id="{11A70BBD-7DE3-4B85-9603-2FB7B9FDE85F}"/>
              </a:ext>
            </a:extLst>
          </p:cNvPr>
          <p:cNvSpPr txBox="1"/>
          <p:nvPr/>
        </p:nvSpPr>
        <p:spPr>
          <a:xfrm>
            <a:off x="9900000" y="4680000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(c)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1" name="文本框 160">
            <a:extLst>
              <a:ext uri="{FF2B5EF4-FFF2-40B4-BE49-F238E27FC236}">
                <a16:creationId xmlns:a16="http://schemas.microsoft.com/office/drawing/2014/main" id="{8E3610C1-C42D-4406-8E5E-D333F33057F6}"/>
              </a:ext>
            </a:extLst>
          </p:cNvPr>
          <p:cNvSpPr txBox="1"/>
          <p:nvPr/>
        </p:nvSpPr>
        <p:spPr>
          <a:xfrm>
            <a:off x="8136859" y="2319054"/>
            <a:ext cx="600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8.3</a:t>
            </a:r>
          </a:p>
          <a:p>
            <a:pPr algn="ctr"/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7DDF1229-DB0B-4C8E-B65D-5F51C7241776}"/>
              </a:ext>
            </a:extLst>
          </p:cNvPr>
          <p:cNvGrpSpPr/>
          <p:nvPr/>
        </p:nvGrpSpPr>
        <p:grpSpPr>
          <a:xfrm rot="5400000">
            <a:off x="9491795" y="1593096"/>
            <a:ext cx="170088" cy="1462839"/>
            <a:chOff x="2564130" y="306391"/>
            <a:chExt cx="438158" cy="971701"/>
          </a:xfrm>
        </p:grpSpPr>
        <p:cxnSp>
          <p:nvCxnSpPr>
            <p:cNvPr id="146" name="直接连接符 145">
              <a:extLst>
                <a:ext uri="{FF2B5EF4-FFF2-40B4-BE49-F238E27FC236}">
                  <a16:creationId xmlns:a16="http://schemas.microsoft.com/office/drawing/2014/main" id="{89290B40-D086-4AA9-9B04-FD0A83E918DD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>
              <a:extLst>
                <a:ext uri="{FF2B5EF4-FFF2-40B4-BE49-F238E27FC236}">
                  <a16:creationId xmlns:a16="http://schemas.microsoft.com/office/drawing/2014/main" id="{1A1F9878-A3C0-4875-9BAC-BC7BD54B9EB1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80"/>
              <a:ext cx="0" cy="961112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>
              <a:extLst>
                <a:ext uri="{FF2B5EF4-FFF2-40B4-BE49-F238E27FC236}">
                  <a16:creationId xmlns:a16="http://schemas.microsoft.com/office/drawing/2014/main" id="{E6D11A2C-108D-43E9-80CC-05FDC46AB076}"/>
                </a:ext>
              </a:extLst>
            </p:cNvPr>
            <p:cNvCxnSpPr/>
            <p:nvPr/>
          </p:nvCxnSpPr>
          <p:spPr>
            <a:xfrm>
              <a:off x="2564137" y="1267503"/>
              <a:ext cx="438151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1E072B6A-F3A3-4183-9686-A73272379322}"/>
              </a:ext>
            </a:extLst>
          </p:cNvPr>
          <p:cNvGrpSpPr/>
          <p:nvPr/>
        </p:nvGrpSpPr>
        <p:grpSpPr>
          <a:xfrm>
            <a:off x="8673321" y="2447495"/>
            <a:ext cx="132574" cy="290941"/>
            <a:chOff x="2564130" y="306391"/>
            <a:chExt cx="438150" cy="971703"/>
          </a:xfrm>
        </p:grpSpPr>
        <p:cxnSp>
          <p:nvCxnSpPr>
            <p:cNvPr id="150" name="直接连接符 149">
              <a:extLst>
                <a:ext uri="{FF2B5EF4-FFF2-40B4-BE49-F238E27FC236}">
                  <a16:creationId xmlns:a16="http://schemas.microsoft.com/office/drawing/2014/main" id="{F491FB0F-AE82-4E4A-BBCE-2BA8127E43F1}"/>
                </a:ext>
              </a:extLst>
            </p:cNvPr>
            <p:cNvCxnSpPr/>
            <p:nvPr/>
          </p:nvCxnSpPr>
          <p:spPr>
            <a:xfrm>
              <a:off x="2564130" y="306391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>
              <a:extLst>
                <a:ext uri="{FF2B5EF4-FFF2-40B4-BE49-F238E27FC236}">
                  <a16:creationId xmlns:a16="http://schemas.microsoft.com/office/drawing/2014/main" id="{A546A7F7-B67E-4AD5-977E-C5F8CCF0AC4F}"/>
                </a:ext>
              </a:extLst>
            </p:cNvPr>
            <p:cNvCxnSpPr>
              <a:cxnSpLocks/>
            </p:cNvCxnSpPr>
            <p:nvPr/>
          </p:nvCxnSpPr>
          <p:spPr>
            <a:xfrm>
              <a:off x="2783205" y="316979"/>
              <a:ext cx="0" cy="961115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>
              <a:extLst>
                <a:ext uri="{FF2B5EF4-FFF2-40B4-BE49-F238E27FC236}">
                  <a16:creationId xmlns:a16="http://schemas.microsoft.com/office/drawing/2014/main" id="{80BF4AAC-D505-4805-8914-0BAF4BD6F96A}"/>
                </a:ext>
              </a:extLst>
            </p:cNvPr>
            <p:cNvCxnSpPr/>
            <p:nvPr/>
          </p:nvCxnSpPr>
          <p:spPr>
            <a:xfrm>
              <a:off x="2564130" y="1267503"/>
              <a:ext cx="438150" cy="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文本框 159">
            <a:extLst>
              <a:ext uri="{FF2B5EF4-FFF2-40B4-BE49-F238E27FC236}">
                <a16:creationId xmlns:a16="http://schemas.microsoft.com/office/drawing/2014/main" id="{32E984BC-9712-49B2-A627-AB8451904B75}"/>
              </a:ext>
            </a:extLst>
          </p:cNvPr>
          <p:cNvSpPr txBox="1"/>
          <p:nvPr/>
        </p:nvSpPr>
        <p:spPr>
          <a:xfrm>
            <a:off x="9097397" y="1963485"/>
            <a:ext cx="12363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Helvetica" panose="020B0604020202020204" pitchFamily="34" charset="0"/>
                <a:cs typeface="Helvetica" panose="020B0604020202020204" pitchFamily="34" charset="0"/>
              </a:rPr>
              <a:t>46.2 mm</a:t>
            </a:r>
            <a:endParaRPr lang="zh-CN" alt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F5478E4-E1DF-9558-9A4D-9F87EB98F8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5419" y="2441326"/>
            <a:ext cx="1487254" cy="351761"/>
          </a:xfrm>
          <a:prstGeom prst="rect">
            <a:avLst/>
          </a:prstGeom>
        </p:spPr>
      </p:pic>
      <p:pic>
        <p:nvPicPr>
          <p:cNvPr id="80" name="图片 79">
            <a:extLst>
              <a:ext uri="{FF2B5EF4-FFF2-40B4-BE49-F238E27FC236}">
                <a16:creationId xmlns:a16="http://schemas.microsoft.com/office/drawing/2014/main" id="{79217D73-62C2-AB3D-F9F0-1A54703B6E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61360" y="3071442"/>
            <a:ext cx="1487247" cy="36013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EB3DC2E-F6D2-2E2F-59E1-744212BFBE7D}"/>
              </a:ext>
            </a:extLst>
          </p:cNvPr>
          <p:cNvSpPr txBox="1"/>
          <p:nvPr/>
        </p:nvSpPr>
        <p:spPr>
          <a:xfrm>
            <a:off x="9444815" y="3620061"/>
            <a:ext cx="1686680" cy="669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Ring radius: 10mm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Battery: 15mAH</a:t>
            </a:r>
          </a:p>
          <a:p>
            <a:pPr>
              <a:lnSpc>
                <a:spcPts val="1500"/>
              </a:lnSpc>
            </a:pPr>
            <a:r>
              <a:rPr lang="en-US" altLang="zh-CN" sz="1400" dirty="0">
                <a:latin typeface="Helvetica" panose="020B0604020202020204" pitchFamily="34" charset="0"/>
                <a:cs typeface="Helvetica" panose="020B0604020202020204" pitchFamily="34" charset="0"/>
              </a:rPr>
              <a:t>Weight: 2.8g</a:t>
            </a:r>
            <a:endParaRPr lang="zh-CN" altLang="en-US" sz="1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C0C230CE-2324-C690-2852-0FB5A097ECE2}"/>
              </a:ext>
            </a:extLst>
          </p:cNvPr>
          <p:cNvGrpSpPr/>
          <p:nvPr/>
        </p:nvGrpSpPr>
        <p:grpSpPr>
          <a:xfrm>
            <a:off x="3655464" y="1902564"/>
            <a:ext cx="4487653" cy="2379906"/>
            <a:chOff x="3641529" y="2083125"/>
            <a:chExt cx="4487653" cy="2379906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3D690E2F-02DC-1818-8BFC-49D9E56F26B4}"/>
                </a:ext>
              </a:extLst>
            </p:cNvPr>
            <p:cNvGrpSpPr/>
            <p:nvPr/>
          </p:nvGrpSpPr>
          <p:grpSpPr>
            <a:xfrm>
              <a:off x="5491960" y="2083125"/>
              <a:ext cx="1536126" cy="1181011"/>
              <a:chOff x="4483055" y="1985414"/>
              <a:chExt cx="950081" cy="584774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892E93F3-6E3A-62DF-8853-7F947177CCBE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93965AE-B7C7-2331-673A-92938E6382E2}"/>
                  </a:ext>
                </a:extLst>
              </p:cNvPr>
              <p:cNvSpPr txBox="1"/>
              <p:nvPr/>
            </p:nvSpPr>
            <p:spPr>
              <a:xfrm>
                <a:off x="4685252" y="2135583"/>
                <a:ext cx="590816" cy="2616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NRF52832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SoC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03A145A1-5C8B-1F2A-155F-8A575F590A2D}"/>
                </a:ext>
              </a:extLst>
            </p:cNvPr>
            <p:cNvGrpSpPr/>
            <p:nvPr/>
          </p:nvGrpSpPr>
          <p:grpSpPr>
            <a:xfrm>
              <a:off x="3641529" y="2130627"/>
              <a:ext cx="1071916" cy="1204939"/>
              <a:chOff x="4483055" y="1985414"/>
              <a:chExt cx="950081" cy="741136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9B529452-D80E-BCA6-FFA5-B24981E5B2B3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2BAFC7B6-596E-1FE9-A5AA-220DD5E9BA8B}"/>
                  </a:ext>
                </a:extLst>
              </p:cNvPr>
              <p:cNvSpPr txBox="1"/>
              <p:nvPr/>
            </p:nvSpPr>
            <p:spPr>
              <a:xfrm>
                <a:off x="4580275" y="2080219"/>
                <a:ext cx="80021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9-axis</a:t>
                </a:r>
              </a:p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IMU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DA4056E0-27B8-A9B3-C804-D59F338ACB18}"/>
                </a:ext>
              </a:extLst>
            </p:cNvPr>
            <p:cNvGrpSpPr/>
            <p:nvPr/>
          </p:nvGrpSpPr>
          <p:grpSpPr>
            <a:xfrm>
              <a:off x="4917052" y="2202414"/>
              <a:ext cx="671970" cy="369238"/>
              <a:chOff x="4483055" y="1985414"/>
              <a:chExt cx="950081" cy="584774"/>
            </a:xfrm>
            <a:solidFill>
              <a:schemeClr val="bg1"/>
            </a:solidFill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DB416126-AEB2-4EF5-A3A7-35E988FED55C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294B188B-EF40-F27F-25F4-7C4CB34D342E}"/>
                  </a:ext>
                </a:extLst>
              </p:cNvPr>
              <p:cNvSpPr txBox="1"/>
              <p:nvPr/>
            </p:nvSpPr>
            <p:spPr>
              <a:xfrm>
                <a:off x="4679814" y="1985414"/>
                <a:ext cx="556563" cy="3693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SPI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F3D9C4EF-8583-3670-3309-54965CC47521}"/>
                </a:ext>
              </a:extLst>
            </p:cNvPr>
            <p:cNvGrpSpPr/>
            <p:nvPr/>
          </p:nvGrpSpPr>
          <p:grpSpPr>
            <a:xfrm>
              <a:off x="5056213" y="3567418"/>
              <a:ext cx="2407592" cy="383265"/>
              <a:chOff x="4433739" y="1963201"/>
              <a:chExt cx="1048713" cy="606987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7DC464B1-5FC2-B477-1BC8-AFC288130815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39CB7446-75B1-CEAF-E83A-3066DCAE17A9}"/>
                  </a:ext>
                </a:extLst>
              </p:cNvPr>
              <p:cNvSpPr txBox="1"/>
              <p:nvPr/>
            </p:nvSpPr>
            <p:spPr>
              <a:xfrm>
                <a:off x="4433739" y="1963201"/>
                <a:ext cx="10487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Voltage regulator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83F6A360-E44D-0681-7EAF-C6307ADC16AF}"/>
                </a:ext>
              </a:extLst>
            </p:cNvPr>
            <p:cNvGrpSpPr/>
            <p:nvPr/>
          </p:nvGrpSpPr>
          <p:grpSpPr>
            <a:xfrm>
              <a:off x="5169432" y="4079768"/>
              <a:ext cx="2181157" cy="383263"/>
              <a:chOff x="4483055" y="1963203"/>
              <a:chExt cx="950081" cy="606985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3FDE627C-6D2B-2187-834C-42F7C50DE05F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E602CBEE-19B1-E2A5-DCF6-71F99720A271}"/>
                  </a:ext>
                </a:extLst>
              </p:cNvPr>
              <p:cNvSpPr txBox="1"/>
              <p:nvPr/>
            </p:nvSpPr>
            <p:spPr>
              <a:xfrm>
                <a:off x="4582718" y="1963203"/>
                <a:ext cx="750754" cy="5849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Lithium Battery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41E1EE7C-7758-74BB-2B2E-DBFD5BC03840}"/>
                </a:ext>
              </a:extLst>
            </p:cNvPr>
            <p:cNvGrpSpPr/>
            <p:nvPr/>
          </p:nvGrpSpPr>
          <p:grpSpPr>
            <a:xfrm>
              <a:off x="6931420" y="2179360"/>
              <a:ext cx="900582" cy="369332"/>
              <a:chOff x="4483055" y="1985414"/>
              <a:chExt cx="950081" cy="584923"/>
            </a:xfrm>
            <a:solidFill>
              <a:schemeClr val="bg1"/>
            </a:solidFill>
          </p:grpSpPr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914A41FF-112E-1B57-EDF8-92942D07061B}"/>
                  </a:ext>
                </a:extLst>
              </p:cNvPr>
              <p:cNvSpPr/>
              <p:nvPr/>
            </p:nvSpPr>
            <p:spPr>
              <a:xfrm>
                <a:off x="4483055" y="1985414"/>
                <a:ext cx="950081" cy="58477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id="{58222F77-70FF-A36F-861A-155024332C38}"/>
                  </a:ext>
                </a:extLst>
              </p:cNvPr>
              <p:cNvSpPr txBox="1"/>
              <p:nvPr/>
            </p:nvSpPr>
            <p:spPr>
              <a:xfrm>
                <a:off x="4630698" y="1985414"/>
                <a:ext cx="654798" cy="5849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BLE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0A4D3D11-1AA4-F6C7-C780-06E6A31539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07924" y="2384465"/>
              <a:ext cx="209128" cy="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4CA19317-64DD-5D01-C71D-CDF8201BAE13}"/>
                </a:ext>
              </a:extLst>
            </p:cNvPr>
            <p:cNvCxnSpPr>
              <a:cxnSpLocks/>
              <a:stCxn id="30" idx="0"/>
            </p:cNvCxnSpPr>
            <p:nvPr/>
          </p:nvCxnSpPr>
          <p:spPr>
            <a:xfrm flipV="1">
              <a:off x="6260009" y="3264136"/>
              <a:ext cx="0" cy="303282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68517573-6B61-D4CB-8420-A4FF97976A92}"/>
                </a:ext>
              </a:extLst>
            </p:cNvPr>
            <p:cNvCxnSpPr>
              <a:cxnSpLocks/>
              <a:endCxn id="26" idx="2"/>
            </p:cNvCxnSpPr>
            <p:nvPr/>
          </p:nvCxnSpPr>
          <p:spPr>
            <a:xfrm flipV="1">
              <a:off x="6259261" y="3950683"/>
              <a:ext cx="749" cy="153221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28" name="Picture 4" descr="5 common computer symbols explained">
              <a:extLst>
                <a:ext uri="{FF2B5EF4-FFF2-40B4-BE49-F238E27FC236}">
                  <a16:creationId xmlns:a16="http://schemas.microsoft.com/office/drawing/2014/main" id="{42273F49-8BA1-4E0D-6E31-B9AF075340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08286" y="2204771"/>
              <a:ext cx="320896" cy="3208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0" name="文本框 59">
            <a:extLst>
              <a:ext uri="{FF2B5EF4-FFF2-40B4-BE49-F238E27FC236}">
                <a16:creationId xmlns:a16="http://schemas.microsoft.com/office/drawing/2014/main" id="{101ACF52-58BC-5906-803D-888D74B4BB16}"/>
              </a:ext>
            </a:extLst>
          </p:cNvPr>
          <p:cNvSpPr txBox="1"/>
          <p:nvPr/>
        </p:nvSpPr>
        <p:spPr>
          <a:xfrm>
            <a:off x="5472000" y="4681319"/>
            <a:ext cx="469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(b)</a:t>
            </a:r>
            <a:endParaRPr lang="zh-CN" altLang="en-US" sz="20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20FED237-C8F6-17F3-C095-98FF0408B403}"/>
              </a:ext>
            </a:extLst>
          </p:cNvPr>
          <p:cNvCxnSpPr>
            <a:cxnSpLocks/>
          </p:cNvCxnSpPr>
          <p:nvPr/>
        </p:nvCxnSpPr>
        <p:spPr>
          <a:xfrm>
            <a:off x="3411670" y="1549572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A5E52F3-42D8-AF65-264B-9E49BEC7771F}"/>
              </a:ext>
            </a:extLst>
          </p:cNvPr>
          <p:cNvCxnSpPr>
            <a:cxnSpLocks/>
          </p:cNvCxnSpPr>
          <p:nvPr/>
        </p:nvCxnSpPr>
        <p:spPr>
          <a:xfrm>
            <a:off x="8136859" y="1548000"/>
            <a:ext cx="0" cy="3090921"/>
          </a:xfrm>
          <a:prstGeom prst="line">
            <a:avLst/>
          </a:prstGeom>
          <a:ln w="22225">
            <a:solidFill>
              <a:schemeClr val="bg2">
                <a:lumMod val="50000"/>
              </a:schemeClr>
            </a:solidFill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909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F959967A-893D-C8BF-3825-8EC34617B5B9}"/>
              </a:ext>
            </a:extLst>
          </p:cNvPr>
          <p:cNvGrpSpPr/>
          <p:nvPr/>
        </p:nvGrpSpPr>
        <p:grpSpPr>
          <a:xfrm>
            <a:off x="1330846" y="1357498"/>
            <a:ext cx="4822641" cy="1572747"/>
            <a:chOff x="1330846" y="1357498"/>
            <a:chExt cx="4822641" cy="1572747"/>
          </a:xfrm>
        </p:grpSpPr>
        <p:grpSp>
          <p:nvGrpSpPr>
            <p:cNvPr id="171" name="组合 170">
              <a:extLst>
                <a:ext uri="{FF2B5EF4-FFF2-40B4-BE49-F238E27FC236}">
                  <a16:creationId xmlns:a16="http://schemas.microsoft.com/office/drawing/2014/main" id="{883361D2-2563-30F4-20C9-E036E36A10E4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172" name="文本框 171">
                <a:extLst>
                  <a:ext uri="{FF2B5EF4-FFF2-40B4-BE49-F238E27FC236}">
                    <a16:creationId xmlns:a16="http://schemas.microsoft.com/office/drawing/2014/main" id="{FC2E7EBF-E3AC-1D3C-D942-CBA309508E4C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Ring (Zip)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173" name="组合 172">
                <a:extLst>
                  <a:ext uri="{FF2B5EF4-FFF2-40B4-BE49-F238E27FC236}">
                    <a16:creationId xmlns:a16="http://schemas.microsoft.com/office/drawing/2014/main" id="{FC0B7561-6E6F-67DC-6E11-1A576C8F6B88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182" name="图表 181">
                  <a:extLst>
                    <a:ext uri="{FF2B5EF4-FFF2-40B4-BE49-F238E27FC236}">
                      <a16:creationId xmlns:a16="http://schemas.microsoft.com/office/drawing/2014/main" id="{CD2F37E5-6F08-13A9-AAE3-6BA858664A11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410705570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  <p:sp>
              <p:nvSpPr>
                <p:cNvPr id="183" name="文本框 182">
                  <a:extLst>
                    <a:ext uri="{FF2B5EF4-FFF2-40B4-BE49-F238E27FC236}">
                      <a16:creationId xmlns:a16="http://schemas.microsoft.com/office/drawing/2014/main" id="{F60A68A3-97D4-E204-E91B-0CDCEEA3CB7A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84" name="文本框 183">
                  <a:extLst>
                    <a:ext uri="{FF2B5EF4-FFF2-40B4-BE49-F238E27FC236}">
                      <a16:creationId xmlns:a16="http://schemas.microsoft.com/office/drawing/2014/main" id="{C7965F61-C9E8-3173-D57D-5F9503548811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9.5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174" name="组合 173">
                <a:extLst>
                  <a:ext uri="{FF2B5EF4-FFF2-40B4-BE49-F238E27FC236}">
                    <a16:creationId xmlns:a16="http://schemas.microsoft.com/office/drawing/2014/main" id="{EA3945A4-42FE-E392-FAFF-2F5BEB2883F6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179" name="图表 178">
                  <a:extLst>
                    <a:ext uri="{FF2B5EF4-FFF2-40B4-BE49-F238E27FC236}">
                      <a16:creationId xmlns:a16="http://schemas.microsoft.com/office/drawing/2014/main" id="{088E33DD-2578-91AB-407A-5A0E573BB7EA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272080385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3"/>
                </a:graphicData>
              </a:graphic>
            </p:graphicFrame>
            <p:sp>
              <p:nvSpPr>
                <p:cNvPr id="180" name="文本框 179">
                  <a:extLst>
                    <a:ext uri="{FF2B5EF4-FFF2-40B4-BE49-F238E27FC236}">
                      <a16:creationId xmlns:a16="http://schemas.microsoft.com/office/drawing/2014/main" id="{0E8AE464-08AB-5D7F-89A8-E102B666DB1E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81" name="文本框 180">
                  <a:extLst>
                    <a:ext uri="{FF2B5EF4-FFF2-40B4-BE49-F238E27FC236}">
                      <a16:creationId xmlns:a16="http://schemas.microsoft.com/office/drawing/2014/main" id="{089F6349-52C5-F811-3C2C-91AFE3EC67C9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9.8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175" name="组合 174">
                <a:extLst>
                  <a:ext uri="{FF2B5EF4-FFF2-40B4-BE49-F238E27FC236}">
                    <a16:creationId xmlns:a16="http://schemas.microsoft.com/office/drawing/2014/main" id="{9A5C5368-D429-F595-0D7D-40D9237AD982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176" name="图表 175">
                  <a:extLst>
                    <a:ext uri="{FF2B5EF4-FFF2-40B4-BE49-F238E27FC236}">
                      <a16:creationId xmlns:a16="http://schemas.microsoft.com/office/drawing/2014/main" id="{954A60F3-B932-EB7B-9ED0-2F29B1F33215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876526847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4"/>
                </a:graphicData>
              </a:graphic>
            </p:graphicFrame>
            <p:sp>
              <p:nvSpPr>
                <p:cNvPr id="177" name="文本框 176">
                  <a:extLst>
                    <a:ext uri="{FF2B5EF4-FFF2-40B4-BE49-F238E27FC236}">
                      <a16:creationId xmlns:a16="http://schemas.microsoft.com/office/drawing/2014/main" id="{D6F17131-DFFE-290E-29DB-07311BF1AFBD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178" name="文本框 177">
                  <a:extLst>
                    <a:ext uri="{FF2B5EF4-FFF2-40B4-BE49-F238E27FC236}">
                      <a16:creationId xmlns:a16="http://schemas.microsoft.com/office/drawing/2014/main" id="{4D84062D-4780-3FD0-F2AF-600824ADB24C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9.7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19" name="文本框 218">
              <a:extLst>
                <a:ext uri="{FF2B5EF4-FFF2-40B4-BE49-F238E27FC236}">
                  <a16:creationId xmlns:a16="http://schemas.microsoft.com/office/drawing/2014/main" id="{9D711FF9-8CEE-41F7-3377-EA88A4D01949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23" name="组合 222">
            <a:extLst>
              <a:ext uri="{FF2B5EF4-FFF2-40B4-BE49-F238E27FC236}">
                <a16:creationId xmlns:a16="http://schemas.microsoft.com/office/drawing/2014/main" id="{FEF024EF-274A-AA52-B7EC-4843EA79FB14}"/>
              </a:ext>
            </a:extLst>
          </p:cNvPr>
          <p:cNvGrpSpPr/>
          <p:nvPr/>
        </p:nvGrpSpPr>
        <p:grpSpPr>
          <a:xfrm>
            <a:off x="5889189" y="1357498"/>
            <a:ext cx="4822641" cy="1572747"/>
            <a:chOff x="1330846" y="1357498"/>
            <a:chExt cx="4822641" cy="1572747"/>
          </a:xfrm>
        </p:grpSpPr>
        <p:grpSp>
          <p:nvGrpSpPr>
            <p:cNvPr id="224" name="组合 223">
              <a:extLst>
                <a:ext uri="{FF2B5EF4-FFF2-40B4-BE49-F238E27FC236}">
                  <a16:creationId xmlns:a16="http://schemas.microsoft.com/office/drawing/2014/main" id="{0A8658BA-4220-5159-BFA0-8AFCCB7D0C1C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227" name="文本框 226">
                <a:extLst>
                  <a:ext uri="{FF2B5EF4-FFF2-40B4-BE49-F238E27FC236}">
                    <a16:creationId xmlns:a16="http://schemas.microsoft.com/office/drawing/2014/main" id="{1A2B2CFA-F4D2-DC97-4E6F-7C84D5343692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Tapstrap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228" name="组合 227">
                <a:extLst>
                  <a:ext uri="{FF2B5EF4-FFF2-40B4-BE49-F238E27FC236}">
                    <a16:creationId xmlns:a16="http://schemas.microsoft.com/office/drawing/2014/main" id="{C2CA8781-275A-093C-BA74-CCC5F8626923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237" name="图表 236">
                  <a:extLst>
                    <a:ext uri="{FF2B5EF4-FFF2-40B4-BE49-F238E27FC236}">
                      <a16:creationId xmlns:a16="http://schemas.microsoft.com/office/drawing/2014/main" id="{A4F0707F-9064-BD4A-3FEA-93BAA996D2A5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4127439340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5"/>
                </a:graphicData>
              </a:graphic>
            </p:graphicFrame>
            <p:sp>
              <p:nvSpPr>
                <p:cNvPr id="238" name="文本框 237">
                  <a:extLst>
                    <a:ext uri="{FF2B5EF4-FFF2-40B4-BE49-F238E27FC236}">
                      <a16:creationId xmlns:a16="http://schemas.microsoft.com/office/drawing/2014/main" id="{AA68EC61-66DF-7AB1-5B37-1543231A99A7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39" name="文本框 238">
                  <a:extLst>
                    <a:ext uri="{FF2B5EF4-FFF2-40B4-BE49-F238E27FC236}">
                      <a16:creationId xmlns:a16="http://schemas.microsoft.com/office/drawing/2014/main" id="{DEADF3DE-7409-1051-98DA-B68E2A6E75D7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8.2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29" name="组合 228">
                <a:extLst>
                  <a:ext uri="{FF2B5EF4-FFF2-40B4-BE49-F238E27FC236}">
                    <a16:creationId xmlns:a16="http://schemas.microsoft.com/office/drawing/2014/main" id="{9215762B-0363-A6F9-2D09-6D35F0546088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234" name="图表 233">
                  <a:extLst>
                    <a:ext uri="{FF2B5EF4-FFF2-40B4-BE49-F238E27FC236}">
                      <a16:creationId xmlns:a16="http://schemas.microsoft.com/office/drawing/2014/main" id="{94F6DAAB-852D-5FCE-36E8-AED6B9379B37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322347130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sp>
              <p:nvSpPr>
                <p:cNvPr id="235" name="文本框 234">
                  <a:extLst>
                    <a:ext uri="{FF2B5EF4-FFF2-40B4-BE49-F238E27FC236}">
                      <a16:creationId xmlns:a16="http://schemas.microsoft.com/office/drawing/2014/main" id="{EC5A7CE0-D20C-43CA-804A-D55D8EC96374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36" name="文本框 235">
                  <a:extLst>
                    <a:ext uri="{FF2B5EF4-FFF2-40B4-BE49-F238E27FC236}">
                      <a16:creationId xmlns:a16="http://schemas.microsoft.com/office/drawing/2014/main" id="{9C53EAFF-334A-AD84-4970-E163947F283D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7.6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30" name="组合 229">
                <a:extLst>
                  <a:ext uri="{FF2B5EF4-FFF2-40B4-BE49-F238E27FC236}">
                    <a16:creationId xmlns:a16="http://schemas.microsoft.com/office/drawing/2014/main" id="{8A004867-CFB8-B8E3-9DAB-24F5ED378B61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231" name="图表 230">
                  <a:extLst>
                    <a:ext uri="{FF2B5EF4-FFF2-40B4-BE49-F238E27FC236}">
                      <a16:creationId xmlns:a16="http://schemas.microsoft.com/office/drawing/2014/main" id="{1CBE4BDB-D33C-5DF3-8BE3-242051E0933E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393010310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7"/>
                </a:graphicData>
              </a:graphic>
            </p:graphicFrame>
            <p:sp>
              <p:nvSpPr>
                <p:cNvPr id="232" name="文本框 231">
                  <a:extLst>
                    <a:ext uri="{FF2B5EF4-FFF2-40B4-BE49-F238E27FC236}">
                      <a16:creationId xmlns:a16="http://schemas.microsoft.com/office/drawing/2014/main" id="{2D20C66E-058D-478F-A99C-C043E50CAE2A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33" name="文本框 232">
                  <a:extLst>
                    <a:ext uri="{FF2B5EF4-FFF2-40B4-BE49-F238E27FC236}">
                      <a16:creationId xmlns:a16="http://schemas.microsoft.com/office/drawing/2014/main" id="{FA88EB51-1AF6-C1BC-5E52-EE73A0AC94F2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8.6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25" name="文本框 224">
              <a:extLst>
                <a:ext uri="{FF2B5EF4-FFF2-40B4-BE49-F238E27FC236}">
                  <a16:creationId xmlns:a16="http://schemas.microsoft.com/office/drawing/2014/main" id="{2F11A88B-D763-406F-E171-C8D3A3734C51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57" name="组合 256">
            <a:extLst>
              <a:ext uri="{FF2B5EF4-FFF2-40B4-BE49-F238E27FC236}">
                <a16:creationId xmlns:a16="http://schemas.microsoft.com/office/drawing/2014/main" id="{054A4B95-4BB7-8809-2AE5-955C3E3D976F}"/>
              </a:ext>
            </a:extLst>
          </p:cNvPr>
          <p:cNvGrpSpPr/>
          <p:nvPr/>
        </p:nvGrpSpPr>
        <p:grpSpPr>
          <a:xfrm>
            <a:off x="1357799" y="2930245"/>
            <a:ext cx="4822641" cy="1572747"/>
            <a:chOff x="1330846" y="1357498"/>
            <a:chExt cx="4822641" cy="1572747"/>
          </a:xfrm>
        </p:grpSpPr>
        <p:grpSp>
          <p:nvGrpSpPr>
            <p:cNvPr id="258" name="组合 257">
              <a:extLst>
                <a:ext uri="{FF2B5EF4-FFF2-40B4-BE49-F238E27FC236}">
                  <a16:creationId xmlns:a16="http://schemas.microsoft.com/office/drawing/2014/main" id="{D7EE3AD5-9964-8927-08F1-5BC68AA67BF3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261" name="文本框 260">
                <a:extLst>
                  <a:ext uri="{FF2B5EF4-FFF2-40B4-BE49-F238E27FC236}">
                    <a16:creationId xmlns:a16="http://schemas.microsoft.com/office/drawing/2014/main" id="{275E154D-E84C-6598-E1D4-310C6D75F2AB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Myo EMG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262" name="组合 261">
                <a:extLst>
                  <a:ext uri="{FF2B5EF4-FFF2-40B4-BE49-F238E27FC236}">
                    <a16:creationId xmlns:a16="http://schemas.microsoft.com/office/drawing/2014/main" id="{23741F22-E298-C49E-51CB-32627DE08AEF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271" name="图表 270">
                  <a:extLst>
                    <a:ext uri="{FF2B5EF4-FFF2-40B4-BE49-F238E27FC236}">
                      <a16:creationId xmlns:a16="http://schemas.microsoft.com/office/drawing/2014/main" id="{576C8DAF-BDBF-9EF3-3B36-48D90A8B61D1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476654278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8"/>
                </a:graphicData>
              </a:graphic>
            </p:graphicFrame>
            <p:sp>
              <p:nvSpPr>
                <p:cNvPr id="272" name="文本框 271">
                  <a:extLst>
                    <a:ext uri="{FF2B5EF4-FFF2-40B4-BE49-F238E27FC236}">
                      <a16:creationId xmlns:a16="http://schemas.microsoft.com/office/drawing/2014/main" id="{1ACC056E-46E4-FCE2-E678-84C981498103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73" name="文本框 272">
                  <a:extLst>
                    <a:ext uri="{FF2B5EF4-FFF2-40B4-BE49-F238E27FC236}">
                      <a16:creationId xmlns:a16="http://schemas.microsoft.com/office/drawing/2014/main" id="{ABE42AF2-A2A5-B86F-5462-4DB3E7BA7C87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8.0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63" name="组合 262">
                <a:extLst>
                  <a:ext uri="{FF2B5EF4-FFF2-40B4-BE49-F238E27FC236}">
                    <a16:creationId xmlns:a16="http://schemas.microsoft.com/office/drawing/2014/main" id="{85F6C9EF-48F1-9E7B-FCD5-CA4E4C17853E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268" name="图表 267">
                  <a:extLst>
                    <a:ext uri="{FF2B5EF4-FFF2-40B4-BE49-F238E27FC236}">
                      <a16:creationId xmlns:a16="http://schemas.microsoft.com/office/drawing/2014/main" id="{F4958621-522B-33DB-0C74-28E77E0A50F3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780069079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9"/>
                </a:graphicData>
              </a:graphic>
            </p:graphicFrame>
            <p:sp>
              <p:nvSpPr>
                <p:cNvPr id="269" name="文本框 268">
                  <a:extLst>
                    <a:ext uri="{FF2B5EF4-FFF2-40B4-BE49-F238E27FC236}">
                      <a16:creationId xmlns:a16="http://schemas.microsoft.com/office/drawing/2014/main" id="{1A88F0F9-5D11-B48B-FBA1-976A94F3C24E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70" name="文本框 269">
                  <a:extLst>
                    <a:ext uri="{FF2B5EF4-FFF2-40B4-BE49-F238E27FC236}">
                      <a16:creationId xmlns:a16="http://schemas.microsoft.com/office/drawing/2014/main" id="{C2399E89-BE23-A379-772A-8EF145D9F632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6.4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64" name="组合 263">
                <a:extLst>
                  <a:ext uri="{FF2B5EF4-FFF2-40B4-BE49-F238E27FC236}">
                    <a16:creationId xmlns:a16="http://schemas.microsoft.com/office/drawing/2014/main" id="{C9B34560-3F1F-52E4-25C0-EEB1F5386562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265" name="图表 264">
                  <a:extLst>
                    <a:ext uri="{FF2B5EF4-FFF2-40B4-BE49-F238E27FC236}">
                      <a16:creationId xmlns:a16="http://schemas.microsoft.com/office/drawing/2014/main" id="{6764A9FD-5697-1CDF-9016-1C6E0C0A427D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593819328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0"/>
                </a:graphicData>
              </a:graphic>
            </p:graphicFrame>
            <p:sp>
              <p:nvSpPr>
                <p:cNvPr id="266" name="文本框 265">
                  <a:extLst>
                    <a:ext uri="{FF2B5EF4-FFF2-40B4-BE49-F238E27FC236}">
                      <a16:creationId xmlns:a16="http://schemas.microsoft.com/office/drawing/2014/main" id="{A40BDE44-1CE5-8BFA-1FAD-9A31EBB78D17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67" name="文本框 266">
                  <a:extLst>
                    <a:ext uri="{FF2B5EF4-FFF2-40B4-BE49-F238E27FC236}">
                      <a16:creationId xmlns:a16="http://schemas.microsoft.com/office/drawing/2014/main" id="{F5A11967-FD48-B049-0C2B-9A0D3A7FCA57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3.6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59" name="文本框 258">
              <a:extLst>
                <a:ext uri="{FF2B5EF4-FFF2-40B4-BE49-F238E27FC236}">
                  <a16:creationId xmlns:a16="http://schemas.microsoft.com/office/drawing/2014/main" id="{C4CB54AE-9351-86F5-5FF4-CDF4BBAD6C0A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74" name="组合 273">
            <a:extLst>
              <a:ext uri="{FF2B5EF4-FFF2-40B4-BE49-F238E27FC236}">
                <a16:creationId xmlns:a16="http://schemas.microsoft.com/office/drawing/2014/main" id="{49683646-1D46-08F8-FE9F-1D58F975E7E5}"/>
              </a:ext>
            </a:extLst>
          </p:cNvPr>
          <p:cNvGrpSpPr/>
          <p:nvPr/>
        </p:nvGrpSpPr>
        <p:grpSpPr>
          <a:xfrm>
            <a:off x="5916142" y="2930245"/>
            <a:ext cx="4822641" cy="1572747"/>
            <a:chOff x="1330846" y="1357498"/>
            <a:chExt cx="4822641" cy="1572747"/>
          </a:xfrm>
        </p:grpSpPr>
        <p:grpSp>
          <p:nvGrpSpPr>
            <p:cNvPr id="275" name="组合 274">
              <a:extLst>
                <a:ext uri="{FF2B5EF4-FFF2-40B4-BE49-F238E27FC236}">
                  <a16:creationId xmlns:a16="http://schemas.microsoft.com/office/drawing/2014/main" id="{59ECE988-0EBF-D1B5-1372-3DF13A46BD65}"/>
                </a:ext>
              </a:extLst>
            </p:cNvPr>
            <p:cNvGrpSpPr/>
            <p:nvPr/>
          </p:nvGrpSpPr>
          <p:grpSpPr>
            <a:xfrm>
              <a:off x="2321107" y="1357498"/>
              <a:ext cx="3832380" cy="1572747"/>
              <a:chOff x="2502293" y="1819673"/>
              <a:chExt cx="3832380" cy="1572747"/>
            </a:xfrm>
          </p:grpSpPr>
          <p:sp>
            <p:nvSpPr>
              <p:cNvPr id="278" name="文本框 277">
                <a:extLst>
                  <a:ext uri="{FF2B5EF4-FFF2-40B4-BE49-F238E27FC236}">
                    <a16:creationId xmlns:a16="http://schemas.microsoft.com/office/drawing/2014/main" id="{C42A3EF6-4C62-15AE-7449-BF30A610628F}"/>
                  </a:ext>
                </a:extLst>
              </p:cNvPr>
              <p:cNvSpPr txBox="1"/>
              <p:nvPr/>
            </p:nvSpPr>
            <p:spPr>
              <a:xfrm>
                <a:off x="2954495" y="1819673"/>
                <a:ext cx="199162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4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CyberGlove</a:t>
                </a:r>
                <a:endParaRPr kumimoji="0" lang="zh-CN" altLang="en-US" sz="1400" b="1" i="0" u="sng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grpSp>
            <p:nvGrpSpPr>
              <p:cNvPr id="279" name="组合 278">
                <a:extLst>
                  <a:ext uri="{FF2B5EF4-FFF2-40B4-BE49-F238E27FC236}">
                    <a16:creationId xmlns:a16="http://schemas.microsoft.com/office/drawing/2014/main" id="{B4293BE0-22EA-07F1-A5F4-40A1D49BCDCD}"/>
                  </a:ext>
                </a:extLst>
              </p:cNvPr>
              <p:cNvGrpSpPr/>
              <p:nvPr/>
            </p:nvGrpSpPr>
            <p:grpSpPr>
              <a:xfrm>
                <a:off x="2502293" y="2064127"/>
                <a:ext cx="1525584" cy="1321702"/>
                <a:chOff x="2502293" y="2064125"/>
                <a:chExt cx="1525584" cy="1342773"/>
              </a:xfrm>
            </p:grpSpPr>
            <p:graphicFrame>
              <p:nvGraphicFramePr>
                <p:cNvPr id="288" name="图表 287">
                  <a:extLst>
                    <a:ext uri="{FF2B5EF4-FFF2-40B4-BE49-F238E27FC236}">
                      <a16:creationId xmlns:a16="http://schemas.microsoft.com/office/drawing/2014/main" id="{EBCB8CC4-EB23-4AC1-8EC1-BC51CFE81560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608776156"/>
                    </p:ext>
                  </p:extLst>
                </p:nvPr>
              </p:nvGraphicFramePr>
              <p:xfrm>
                <a:off x="2638474" y="2314789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1"/>
                </a:graphicData>
              </a:graphic>
            </p:graphicFrame>
            <p:sp>
              <p:nvSpPr>
                <p:cNvPr id="289" name="文本框 288">
                  <a:extLst>
                    <a:ext uri="{FF2B5EF4-FFF2-40B4-BE49-F238E27FC236}">
                      <a16:creationId xmlns:a16="http://schemas.microsoft.com/office/drawing/2014/main" id="{20637E82-E9E6-F024-59D4-A4CE837258E3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Comfort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90" name="文本框 289">
                  <a:extLst>
                    <a:ext uri="{FF2B5EF4-FFF2-40B4-BE49-F238E27FC236}">
                      <a16:creationId xmlns:a16="http://schemas.microsoft.com/office/drawing/2014/main" id="{03D9B0E1-6F80-9DF5-1A1A-DAA8396EE21C}"/>
                    </a:ext>
                  </a:extLst>
                </p:cNvPr>
                <p:cNvSpPr txBox="1"/>
                <p:nvPr/>
              </p:nvSpPr>
              <p:spPr>
                <a:xfrm>
                  <a:off x="3017274" y="2626879"/>
                  <a:ext cx="476412" cy="375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zh-CN" b="1" kern="0" dirty="0">
                      <a:solidFill>
                        <a:prstClr val="black"/>
                      </a:solidFill>
                      <a:latin typeface="Calibri" panose="020F0502020204030204"/>
                    </a:rPr>
                    <a:t>4</a:t>
                  </a: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.2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80" name="组合 279">
                <a:extLst>
                  <a:ext uri="{FF2B5EF4-FFF2-40B4-BE49-F238E27FC236}">
                    <a16:creationId xmlns:a16="http://schemas.microsoft.com/office/drawing/2014/main" id="{74D2CF2A-9A7D-8EE0-7CD1-5E0CA75363F8}"/>
                  </a:ext>
                </a:extLst>
              </p:cNvPr>
              <p:cNvGrpSpPr/>
              <p:nvPr/>
            </p:nvGrpSpPr>
            <p:grpSpPr>
              <a:xfrm>
                <a:off x="3655691" y="2064125"/>
                <a:ext cx="1525584" cy="1325850"/>
                <a:chOff x="2502293" y="2064125"/>
                <a:chExt cx="1525584" cy="1325850"/>
              </a:xfrm>
            </p:grpSpPr>
            <p:graphicFrame>
              <p:nvGraphicFramePr>
                <p:cNvPr id="285" name="图表 284">
                  <a:extLst>
                    <a:ext uri="{FF2B5EF4-FFF2-40B4-BE49-F238E27FC236}">
                      <a16:creationId xmlns:a16="http://schemas.microsoft.com/office/drawing/2014/main" id="{64219E42-6F08-430A-0F82-4A2EB2CD793D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2478363139"/>
                    </p:ext>
                  </p:extLst>
                </p:nvPr>
              </p:nvGraphicFramePr>
              <p:xfrm>
                <a:off x="2638474" y="2297866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2"/>
                </a:graphicData>
              </a:graphic>
            </p:graphicFrame>
            <p:sp>
              <p:nvSpPr>
                <p:cNvPr id="286" name="文本框 285">
                  <a:extLst>
                    <a:ext uri="{FF2B5EF4-FFF2-40B4-BE49-F238E27FC236}">
                      <a16:creationId xmlns:a16="http://schemas.microsoft.com/office/drawing/2014/main" id="{98CD7ED7-17E4-CAC8-F0D0-EF1F560A8CE1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Weight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87" name="文本框 286">
                  <a:extLst>
                    <a:ext uri="{FF2B5EF4-FFF2-40B4-BE49-F238E27FC236}">
                      <a16:creationId xmlns:a16="http://schemas.microsoft.com/office/drawing/2014/main" id="{770C5AA6-D711-8F8E-0898-8C233C7AD75C}"/>
                    </a:ext>
                  </a:extLst>
                </p:cNvPr>
                <p:cNvSpPr txBox="1"/>
                <p:nvPr/>
              </p:nvSpPr>
              <p:spPr>
                <a:xfrm>
                  <a:off x="3007827" y="2615152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2.2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  <p:grpSp>
            <p:nvGrpSpPr>
              <p:cNvPr id="281" name="组合 280">
                <a:extLst>
                  <a:ext uri="{FF2B5EF4-FFF2-40B4-BE49-F238E27FC236}">
                    <a16:creationId xmlns:a16="http://schemas.microsoft.com/office/drawing/2014/main" id="{B572B217-B752-3306-7845-3566AA8F0715}"/>
                  </a:ext>
                </a:extLst>
              </p:cNvPr>
              <p:cNvGrpSpPr/>
              <p:nvPr/>
            </p:nvGrpSpPr>
            <p:grpSpPr>
              <a:xfrm>
                <a:off x="4809089" y="2071792"/>
                <a:ext cx="1525584" cy="1320628"/>
                <a:chOff x="2502293" y="2064125"/>
                <a:chExt cx="1525584" cy="1320628"/>
              </a:xfrm>
            </p:grpSpPr>
            <p:graphicFrame>
              <p:nvGraphicFramePr>
                <p:cNvPr id="282" name="图表 281">
                  <a:extLst>
                    <a:ext uri="{FF2B5EF4-FFF2-40B4-BE49-F238E27FC236}">
                      <a16:creationId xmlns:a16="http://schemas.microsoft.com/office/drawing/2014/main" id="{46811254-ACAD-D3F9-4A56-7E4BFAFD0C45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3354221550"/>
                    </p:ext>
                  </p:extLst>
                </p:nvPr>
              </p:nvGraphicFramePr>
              <p:xfrm>
                <a:off x="2612459" y="2292644"/>
                <a:ext cx="1215118" cy="1092109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13"/>
                </a:graphicData>
              </a:graphic>
            </p:graphicFrame>
            <p:sp>
              <p:nvSpPr>
                <p:cNvPr id="283" name="文本框 282">
                  <a:extLst>
                    <a:ext uri="{FF2B5EF4-FFF2-40B4-BE49-F238E27FC236}">
                      <a16:creationId xmlns:a16="http://schemas.microsoft.com/office/drawing/2014/main" id="{A45FD678-A49E-22CC-EFB3-6D9DEDE7E63B}"/>
                    </a:ext>
                  </a:extLst>
                </p:cNvPr>
                <p:cNvSpPr txBox="1"/>
                <p:nvPr/>
              </p:nvSpPr>
              <p:spPr>
                <a:xfrm>
                  <a:off x="2502293" y="2064125"/>
                  <a:ext cx="152558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sng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Appearance</a:t>
                  </a:r>
                  <a:endParaRPr kumimoji="0" lang="zh-CN" altLang="en-US" sz="1000" b="1" i="0" u="sng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  <p:sp>
              <p:nvSpPr>
                <p:cNvPr id="284" name="文本框 283">
                  <a:extLst>
                    <a:ext uri="{FF2B5EF4-FFF2-40B4-BE49-F238E27FC236}">
                      <a16:creationId xmlns:a16="http://schemas.microsoft.com/office/drawing/2014/main" id="{128A68AC-BF91-005B-E9F1-8FBA8158AC5D}"/>
                    </a:ext>
                  </a:extLst>
                </p:cNvPr>
                <p:cNvSpPr txBox="1"/>
                <p:nvPr/>
              </p:nvSpPr>
              <p:spPr>
                <a:xfrm>
                  <a:off x="2999005" y="2607485"/>
                  <a:ext cx="4764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</a:rPr>
                    <a:t>6.4</a:t>
                  </a:r>
                  <a:endPara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276" name="文本框 275">
              <a:extLst>
                <a:ext uri="{FF2B5EF4-FFF2-40B4-BE49-F238E27FC236}">
                  <a16:creationId xmlns:a16="http://schemas.microsoft.com/office/drawing/2014/main" id="{24E7CFA0-D141-0738-AE20-F8C8F62AE3A2}"/>
                </a:ext>
              </a:extLst>
            </p:cNvPr>
            <p:cNvSpPr txBox="1"/>
            <p:nvPr/>
          </p:nvSpPr>
          <p:spPr>
            <a:xfrm>
              <a:off x="1330846" y="1598731"/>
              <a:ext cx="152558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00" b="1" u="sng" dirty="0">
                  <a:solidFill>
                    <a:prstClr val="black"/>
                  </a:solidFill>
                  <a:latin typeface="Calibri" panose="020F0502020204030204"/>
                </a:rPr>
                <a:t>Platform</a:t>
              </a:r>
              <a:endParaRPr lang="zh-CN" altLang="en-US" sz="1000" b="1" u="sng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pic>
        <p:nvPicPr>
          <p:cNvPr id="291" name="图片 290" descr="图片包含 游戏机&#10;&#10;描述已自动生成">
            <a:extLst>
              <a:ext uri="{FF2B5EF4-FFF2-40B4-BE49-F238E27FC236}">
                <a16:creationId xmlns:a16="http://schemas.microsoft.com/office/drawing/2014/main" id="{536B920D-7E98-A742-182F-B89E481D9FC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19" r="11536"/>
          <a:stretch/>
        </p:blipFill>
        <p:spPr>
          <a:xfrm>
            <a:off x="6251373" y="1844309"/>
            <a:ext cx="736160" cy="900861"/>
          </a:xfrm>
          <a:prstGeom prst="rect">
            <a:avLst/>
          </a:prstGeom>
        </p:spPr>
      </p:pic>
      <p:pic>
        <p:nvPicPr>
          <p:cNvPr id="295" name="图片 294" descr="穿着内裤的男人&#10;&#10;描述已自动生成">
            <a:extLst>
              <a:ext uri="{FF2B5EF4-FFF2-40B4-BE49-F238E27FC236}">
                <a16:creationId xmlns:a16="http://schemas.microsoft.com/office/drawing/2014/main" id="{74419C23-9FD0-4D34-FA2D-73C5724875CD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9" r="32295"/>
          <a:stretch/>
        </p:blipFill>
        <p:spPr>
          <a:xfrm>
            <a:off x="1725747" y="3475937"/>
            <a:ext cx="731541" cy="853509"/>
          </a:xfrm>
          <a:prstGeom prst="rect">
            <a:avLst/>
          </a:prstGeom>
        </p:spPr>
      </p:pic>
      <p:pic>
        <p:nvPicPr>
          <p:cNvPr id="297" name="图片 296" descr="地上穿着球鞋的一双脚&#10;&#10;描述已自动生成">
            <a:extLst>
              <a:ext uri="{FF2B5EF4-FFF2-40B4-BE49-F238E27FC236}">
                <a16:creationId xmlns:a16="http://schemas.microsoft.com/office/drawing/2014/main" id="{407C3731-0C4C-C5E2-C280-5488C5B91EB6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72" r="9920" b="18056"/>
          <a:stretch/>
        </p:blipFill>
        <p:spPr>
          <a:xfrm rot="16200000">
            <a:off x="6142543" y="3559115"/>
            <a:ext cx="1074971" cy="790853"/>
          </a:xfrm>
          <a:prstGeom prst="rect">
            <a:avLst/>
          </a:prstGeom>
        </p:spPr>
      </p:pic>
      <p:pic>
        <p:nvPicPr>
          <p:cNvPr id="305" name="图片 304" descr="手上戴着戒指&#10;&#10;描述已自动生成">
            <a:extLst>
              <a:ext uri="{FF2B5EF4-FFF2-40B4-BE49-F238E27FC236}">
                <a16:creationId xmlns:a16="http://schemas.microsoft.com/office/drawing/2014/main" id="{D21EE608-8EDD-8447-968F-4A2332F7FEAA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9" t="4389" r="7496"/>
          <a:stretch/>
        </p:blipFill>
        <p:spPr>
          <a:xfrm>
            <a:off x="1718593" y="1976552"/>
            <a:ext cx="818684" cy="72087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E959CBE-B502-873A-595F-A01275BD893A}"/>
              </a:ext>
            </a:extLst>
          </p:cNvPr>
          <p:cNvSpPr txBox="1"/>
          <p:nvPr/>
        </p:nvSpPr>
        <p:spPr>
          <a:xfrm>
            <a:off x="3047485" y="3244334"/>
            <a:ext cx="60949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effectLst/>
                <a:latin typeface="Courier New" panose="02070309020205020404" pitchFamily="49" charset="0"/>
              </a:rPr>
              <a:t>&gt;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Guide to Transparent 3D Printing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5425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2225">
          <a:solidFill>
            <a:schemeClr val="bg2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2313</TotalTime>
  <Words>125</Words>
  <Application>Microsoft Office PowerPoint</Application>
  <PresentationFormat>宽屏</PresentationFormat>
  <Paragraphs>80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等线</vt:lpstr>
      <vt:lpstr>等线 Light</vt:lpstr>
      <vt:lpstr>Arial</vt:lpstr>
      <vt:lpstr>Calibri</vt:lpstr>
      <vt:lpstr>Courier New</vt:lpstr>
      <vt:lpstr>Helvetica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Lu, Taiting</dc:creator>
  <cp:lastModifiedBy>Lu, Taiting</cp:lastModifiedBy>
  <cp:revision>15</cp:revision>
  <dcterms:created xsi:type="dcterms:W3CDTF">2022-03-14T00:59:04Z</dcterms:created>
  <dcterms:modified xsi:type="dcterms:W3CDTF">2022-10-26T19:08:25Z</dcterms:modified>
</cp:coreProperties>
</file>

<file path=docProps/thumbnail.jpeg>
</file>